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0" r:id="rId2"/>
    <p:sldId id="258" r:id="rId3"/>
    <p:sldId id="264" r:id="rId4"/>
    <p:sldId id="259" r:id="rId5"/>
    <p:sldId id="265" r:id="rId6"/>
    <p:sldId id="272" r:id="rId7"/>
    <p:sldId id="273" r:id="rId8"/>
    <p:sldId id="268" r:id="rId9"/>
    <p:sldId id="274" r:id="rId10"/>
    <p:sldId id="275" r:id="rId11"/>
    <p:sldId id="271"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Lst>
  <p:sldSz cx="9144000" cy="5143500" type="screen16x9"/>
  <p:notesSz cx="6858000" cy="9144000"/>
  <p:defaultTextStyle>
    <a:defPPr>
      <a:defRPr lang="tr-TR"/>
    </a:defPPr>
    <a:lvl1pPr marL="0" algn="l" defTabSz="755898" rtl="0" eaLnBrk="1" latinLnBrk="0" hangingPunct="1">
      <a:defRPr sz="1500" kern="1200">
        <a:solidFill>
          <a:schemeClr val="tx1"/>
        </a:solidFill>
        <a:latin typeface="+mn-lt"/>
        <a:ea typeface="+mn-ea"/>
        <a:cs typeface="+mn-cs"/>
      </a:defRPr>
    </a:lvl1pPr>
    <a:lvl2pPr marL="377949" algn="l" defTabSz="755898" rtl="0" eaLnBrk="1" latinLnBrk="0" hangingPunct="1">
      <a:defRPr sz="1500" kern="1200">
        <a:solidFill>
          <a:schemeClr val="tx1"/>
        </a:solidFill>
        <a:latin typeface="+mn-lt"/>
        <a:ea typeface="+mn-ea"/>
        <a:cs typeface="+mn-cs"/>
      </a:defRPr>
    </a:lvl2pPr>
    <a:lvl3pPr marL="755898" algn="l" defTabSz="755898" rtl="0" eaLnBrk="1" latinLnBrk="0" hangingPunct="1">
      <a:defRPr sz="1500" kern="1200">
        <a:solidFill>
          <a:schemeClr val="tx1"/>
        </a:solidFill>
        <a:latin typeface="+mn-lt"/>
        <a:ea typeface="+mn-ea"/>
        <a:cs typeface="+mn-cs"/>
      </a:defRPr>
    </a:lvl3pPr>
    <a:lvl4pPr marL="1133847" algn="l" defTabSz="755898" rtl="0" eaLnBrk="1" latinLnBrk="0" hangingPunct="1">
      <a:defRPr sz="1500" kern="1200">
        <a:solidFill>
          <a:schemeClr val="tx1"/>
        </a:solidFill>
        <a:latin typeface="+mn-lt"/>
        <a:ea typeface="+mn-ea"/>
        <a:cs typeface="+mn-cs"/>
      </a:defRPr>
    </a:lvl4pPr>
    <a:lvl5pPr marL="1511796" algn="l" defTabSz="755898" rtl="0" eaLnBrk="1" latinLnBrk="0" hangingPunct="1">
      <a:defRPr sz="1500" kern="1200">
        <a:solidFill>
          <a:schemeClr val="tx1"/>
        </a:solidFill>
        <a:latin typeface="+mn-lt"/>
        <a:ea typeface="+mn-ea"/>
        <a:cs typeface="+mn-cs"/>
      </a:defRPr>
    </a:lvl5pPr>
    <a:lvl6pPr marL="1889746" algn="l" defTabSz="755898" rtl="0" eaLnBrk="1" latinLnBrk="0" hangingPunct="1">
      <a:defRPr sz="1500" kern="1200">
        <a:solidFill>
          <a:schemeClr val="tx1"/>
        </a:solidFill>
        <a:latin typeface="+mn-lt"/>
        <a:ea typeface="+mn-ea"/>
        <a:cs typeface="+mn-cs"/>
      </a:defRPr>
    </a:lvl6pPr>
    <a:lvl7pPr marL="2267695" algn="l" defTabSz="755898" rtl="0" eaLnBrk="1" latinLnBrk="0" hangingPunct="1">
      <a:defRPr sz="1500" kern="1200">
        <a:solidFill>
          <a:schemeClr val="tx1"/>
        </a:solidFill>
        <a:latin typeface="+mn-lt"/>
        <a:ea typeface="+mn-ea"/>
        <a:cs typeface="+mn-cs"/>
      </a:defRPr>
    </a:lvl7pPr>
    <a:lvl8pPr marL="2645644" algn="l" defTabSz="755898" rtl="0" eaLnBrk="1" latinLnBrk="0" hangingPunct="1">
      <a:defRPr sz="1500" kern="1200">
        <a:solidFill>
          <a:schemeClr val="tx1"/>
        </a:solidFill>
        <a:latin typeface="+mn-lt"/>
        <a:ea typeface="+mn-ea"/>
        <a:cs typeface="+mn-cs"/>
      </a:defRPr>
    </a:lvl8pPr>
    <a:lvl9pPr marL="3023593" algn="l" defTabSz="755898"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99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22"/>
      </p:cViewPr>
      <p:guideLst>
        <p:guide orient="horz" pos="1620"/>
        <p:guide pos="288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3C876-C891-4A9D-BB8C-25F541C02F00}" type="datetimeFigureOut">
              <a:rPr lang="tr-TR" smtClean="0"/>
              <a:pPr/>
              <a:t>15.11.2018</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ECA3C-2DB6-4681-8C3C-4A9664C5689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715609" rtl="0" eaLnBrk="1" latinLnBrk="0" hangingPunct="1">
      <a:defRPr sz="900" kern="1200">
        <a:solidFill>
          <a:schemeClr val="tx1"/>
        </a:solidFill>
        <a:latin typeface="+mn-lt"/>
        <a:ea typeface="+mn-ea"/>
        <a:cs typeface="+mn-cs"/>
      </a:defRPr>
    </a:lvl1pPr>
    <a:lvl2pPr marL="357805" algn="l" defTabSz="715609" rtl="0" eaLnBrk="1" latinLnBrk="0" hangingPunct="1">
      <a:defRPr sz="900" kern="1200">
        <a:solidFill>
          <a:schemeClr val="tx1"/>
        </a:solidFill>
        <a:latin typeface="+mn-lt"/>
        <a:ea typeface="+mn-ea"/>
        <a:cs typeface="+mn-cs"/>
      </a:defRPr>
    </a:lvl2pPr>
    <a:lvl3pPr marL="715609" algn="l" defTabSz="715609" rtl="0" eaLnBrk="1" latinLnBrk="0" hangingPunct="1">
      <a:defRPr sz="900" kern="1200">
        <a:solidFill>
          <a:schemeClr val="tx1"/>
        </a:solidFill>
        <a:latin typeface="+mn-lt"/>
        <a:ea typeface="+mn-ea"/>
        <a:cs typeface="+mn-cs"/>
      </a:defRPr>
    </a:lvl3pPr>
    <a:lvl4pPr marL="1073414" algn="l" defTabSz="715609" rtl="0" eaLnBrk="1" latinLnBrk="0" hangingPunct="1">
      <a:defRPr sz="900" kern="1200">
        <a:solidFill>
          <a:schemeClr val="tx1"/>
        </a:solidFill>
        <a:latin typeface="+mn-lt"/>
        <a:ea typeface="+mn-ea"/>
        <a:cs typeface="+mn-cs"/>
      </a:defRPr>
    </a:lvl4pPr>
    <a:lvl5pPr marL="1431219" algn="l" defTabSz="715609" rtl="0" eaLnBrk="1" latinLnBrk="0" hangingPunct="1">
      <a:defRPr sz="900" kern="1200">
        <a:solidFill>
          <a:schemeClr val="tx1"/>
        </a:solidFill>
        <a:latin typeface="+mn-lt"/>
        <a:ea typeface="+mn-ea"/>
        <a:cs typeface="+mn-cs"/>
      </a:defRPr>
    </a:lvl5pPr>
    <a:lvl6pPr marL="1789024" algn="l" defTabSz="715609" rtl="0" eaLnBrk="1" latinLnBrk="0" hangingPunct="1">
      <a:defRPr sz="900" kern="1200">
        <a:solidFill>
          <a:schemeClr val="tx1"/>
        </a:solidFill>
        <a:latin typeface="+mn-lt"/>
        <a:ea typeface="+mn-ea"/>
        <a:cs typeface="+mn-cs"/>
      </a:defRPr>
    </a:lvl6pPr>
    <a:lvl7pPr marL="2146828" algn="l" defTabSz="715609" rtl="0" eaLnBrk="1" latinLnBrk="0" hangingPunct="1">
      <a:defRPr sz="900" kern="1200">
        <a:solidFill>
          <a:schemeClr val="tx1"/>
        </a:solidFill>
        <a:latin typeface="+mn-lt"/>
        <a:ea typeface="+mn-ea"/>
        <a:cs typeface="+mn-cs"/>
      </a:defRPr>
    </a:lvl7pPr>
    <a:lvl8pPr marL="2504633" algn="l" defTabSz="715609" rtl="0" eaLnBrk="1" latinLnBrk="0" hangingPunct="1">
      <a:defRPr sz="900" kern="1200">
        <a:solidFill>
          <a:schemeClr val="tx1"/>
        </a:solidFill>
        <a:latin typeface="+mn-lt"/>
        <a:ea typeface="+mn-ea"/>
        <a:cs typeface="+mn-cs"/>
      </a:defRPr>
    </a:lvl8pPr>
    <a:lvl9pPr marL="2862438" algn="l" defTabSz="71560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2</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29</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32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8</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11</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14</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17</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20</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23</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26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1"/>
            <a:ext cx="6400800" cy="1314449"/>
          </a:xfrm>
        </p:spPr>
        <p:txBody>
          <a:bodyPr/>
          <a:lstStyle>
            <a:lvl1pPr marL="0" indent="0" algn="ctr">
              <a:buNone/>
              <a:defRPr>
                <a:solidFill>
                  <a:schemeClr val="tx1">
                    <a:tint val="75000"/>
                  </a:schemeClr>
                </a:solidFill>
              </a:defRPr>
            </a:lvl1pPr>
            <a:lvl2pPr marL="377949" indent="0" algn="ctr">
              <a:buNone/>
              <a:defRPr>
                <a:solidFill>
                  <a:schemeClr val="tx1">
                    <a:tint val="75000"/>
                  </a:schemeClr>
                </a:solidFill>
              </a:defRPr>
            </a:lvl2pPr>
            <a:lvl3pPr marL="755898" indent="0" algn="ctr">
              <a:buNone/>
              <a:defRPr>
                <a:solidFill>
                  <a:schemeClr val="tx1">
                    <a:tint val="75000"/>
                  </a:schemeClr>
                </a:solidFill>
              </a:defRPr>
            </a:lvl3pPr>
            <a:lvl4pPr marL="1133847" indent="0" algn="ctr">
              <a:buNone/>
              <a:defRPr>
                <a:solidFill>
                  <a:schemeClr val="tx1">
                    <a:tint val="75000"/>
                  </a:schemeClr>
                </a:solidFill>
              </a:defRPr>
            </a:lvl4pPr>
            <a:lvl5pPr marL="1511796" indent="0" algn="ctr">
              <a:buNone/>
              <a:defRPr>
                <a:solidFill>
                  <a:schemeClr val="tx1">
                    <a:tint val="75000"/>
                  </a:schemeClr>
                </a:solidFill>
              </a:defRPr>
            </a:lvl5pPr>
            <a:lvl6pPr marL="1889746" indent="0" algn="ctr">
              <a:buNone/>
              <a:defRPr>
                <a:solidFill>
                  <a:schemeClr val="tx1">
                    <a:tint val="75000"/>
                  </a:schemeClr>
                </a:solidFill>
              </a:defRPr>
            </a:lvl6pPr>
            <a:lvl7pPr marL="2267695" indent="0" algn="ctr">
              <a:buNone/>
              <a:defRPr>
                <a:solidFill>
                  <a:schemeClr val="tx1">
                    <a:tint val="75000"/>
                  </a:schemeClr>
                </a:solidFill>
              </a:defRPr>
            </a:lvl7pPr>
            <a:lvl8pPr marL="2645644" indent="0" algn="ctr">
              <a:buNone/>
              <a:defRPr>
                <a:solidFill>
                  <a:schemeClr val="tx1">
                    <a:tint val="75000"/>
                  </a:schemeClr>
                </a:solidFill>
              </a:defRPr>
            </a:lvl8pPr>
            <a:lvl9pPr marL="3023593"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FCD35D0-572B-40A0-9499-225EB14E2DD5}" type="datetime1">
              <a:rPr lang="tr-TR" smtClean="0"/>
              <a:pPr/>
              <a:t>15.11.2018</a:t>
            </a:fld>
            <a:endParaRPr lang="tr-TR"/>
          </a:p>
        </p:txBody>
      </p:sp>
      <p:sp>
        <p:nvSpPr>
          <p:cNvPr id="5" name="4 Altbilgi Yer Tutucusu"/>
          <p:cNvSpPr>
            <a:spLocks noGrp="1"/>
          </p:cNvSpPr>
          <p:nvPr>
            <p:ph type="ftr" sz="quarter" idx="11"/>
          </p:nvPr>
        </p:nvSpPr>
        <p:spPr/>
        <p:txBody>
          <a:bodyPr/>
          <a:lstStyle/>
          <a:p>
            <a:r>
              <a:rPr lang="tr-TR" smtClean="0"/>
              <a:t>www.rehberlikservisim.com</a:t>
            </a:r>
            <a:endParaRPr lang="tr-T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E9FBD58-3C04-4053-BBB3-2CD92DE788CE}" type="datetime1">
              <a:rPr lang="tr-TR" smtClean="0"/>
              <a:pPr/>
              <a:t>15.11.2018</a:t>
            </a:fld>
            <a:endParaRPr lang="tr-TR"/>
          </a:p>
        </p:txBody>
      </p:sp>
      <p:sp>
        <p:nvSpPr>
          <p:cNvPr id="5" name="4 Altbilgi Yer Tutucusu"/>
          <p:cNvSpPr>
            <a:spLocks noGrp="1"/>
          </p:cNvSpPr>
          <p:nvPr>
            <p:ph type="ftr" sz="quarter" idx="11"/>
          </p:nvPr>
        </p:nvSpPr>
        <p:spPr/>
        <p:txBody>
          <a:bodyPr/>
          <a:lstStyle/>
          <a:p>
            <a:r>
              <a:rPr lang="tr-TR" smtClean="0"/>
              <a:t>www.rehberlikservisim.com</a:t>
            </a:r>
            <a:endParaRPr lang="tr-T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570789" y="205979"/>
            <a:ext cx="2347912" cy="4376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22289" y="205979"/>
            <a:ext cx="6896100" cy="4376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4748A3D-D0E8-4EA1-A928-B585CEA00DBF}" type="datetime1">
              <a:rPr lang="tr-TR" smtClean="0"/>
              <a:pPr/>
              <a:t>15.11.2018</a:t>
            </a:fld>
            <a:endParaRPr lang="tr-TR"/>
          </a:p>
        </p:txBody>
      </p:sp>
      <p:sp>
        <p:nvSpPr>
          <p:cNvPr id="5" name="4 Altbilgi Yer Tutucusu"/>
          <p:cNvSpPr>
            <a:spLocks noGrp="1"/>
          </p:cNvSpPr>
          <p:nvPr>
            <p:ph type="ftr" sz="quarter" idx="11"/>
          </p:nvPr>
        </p:nvSpPr>
        <p:spPr/>
        <p:txBody>
          <a:bodyPr/>
          <a:lstStyle/>
          <a:p>
            <a:r>
              <a:rPr lang="tr-TR" smtClean="0"/>
              <a:t>www.rehberlikservisim.com</a:t>
            </a:r>
            <a:endParaRPr lang="tr-T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4CD2B5E-8DEF-4D4D-AE1A-27D2998D36FE}" type="datetime1">
              <a:rPr lang="tr-TR" smtClean="0"/>
              <a:pPr/>
              <a:t>15.11.2018</a:t>
            </a:fld>
            <a:endParaRPr lang="tr-TR"/>
          </a:p>
        </p:txBody>
      </p:sp>
      <p:sp>
        <p:nvSpPr>
          <p:cNvPr id="5" name="4 Altbilgi Yer Tutucusu"/>
          <p:cNvSpPr>
            <a:spLocks noGrp="1"/>
          </p:cNvSpPr>
          <p:nvPr>
            <p:ph type="ftr" sz="quarter" idx="11"/>
          </p:nvPr>
        </p:nvSpPr>
        <p:spPr/>
        <p:txBody>
          <a:bodyPr/>
          <a:lstStyle/>
          <a:p>
            <a:r>
              <a:rPr lang="tr-TR" smtClean="0"/>
              <a:t>www.rehberlikservisim.com</a:t>
            </a:r>
            <a:endParaRPr lang="tr-T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3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77949" indent="0">
              <a:buNone/>
              <a:defRPr sz="1500">
                <a:solidFill>
                  <a:schemeClr val="tx1">
                    <a:tint val="75000"/>
                  </a:schemeClr>
                </a:solidFill>
              </a:defRPr>
            </a:lvl2pPr>
            <a:lvl3pPr marL="755898" indent="0">
              <a:buNone/>
              <a:defRPr sz="1300">
                <a:solidFill>
                  <a:schemeClr val="tx1">
                    <a:tint val="75000"/>
                  </a:schemeClr>
                </a:solidFill>
              </a:defRPr>
            </a:lvl3pPr>
            <a:lvl4pPr marL="1133847" indent="0">
              <a:buNone/>
              <a:defRPr sz="1200">
                <a:solidFill>
                  <a:schemeClr val="tx1">
                    <a:tint val="75000"/>
                  </a:schemeClr>
                </a:solidFill>
              </a:defRPr>
            </a:lvl4pPr>
            <a:lvl5pPr marL="1511796" indent="0">
              <a:buNone/>
              <a:defRPr sz="1200">
                <a:solidFill>
                  <a:schemeClr val="tx1">
                    <a:tint val="75000"/>
                  </a:schemeClr>
                </a:solidFill>
              </a:defRPr>
            </a:lvl5pPr>
            <a:lvl6pPr marL="1889746" indent="0">
              <a:buNone/>
              <a:defRPr sz="1200">
                <a:solidFill>
                  <a:schemeClr val="tx1">
                    <a:tint val="75000"/>
                  </a:schemeClr>
                </a:solidFill>
              </a:defRPr>
            </a:lvl6pPr>
            <a:lvl7pPr marL="2267695" indent="0">
              <a:buNone/>
              <a:defRPr sz="1200">
                <a:solidFill>
                  <a:schemeClr val="tx1">
                    <a:tint val="75000"/>
                  </a:schemeClr>
                </a:solidFill>
              </a:defRPr>
            </a:lvl7pPr>
            <a:lvl8pPr marL="2645644" indent="0">
              <a:buNone/>
              <a:defRPr sz="1200">
                <a:solidFill>
                  <a:schemeClr val="tx1">
                    <a:tint val="75000"/>
                  </a:schemeClr>
                </a:solidFill>
              </a:defRPr>
            </a:lvl8pPr>
            <a:lvl9pPr marL="3023593" indent="0">
              <a:buNone/>
              <a:defRPr sz="12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DB5FC1B-895E-4060-BC16-78975ACABDA7}" type="datetime1">
              <a:rPr lang="tr-TR" smtClean="0"/>
              <a:pPr/>
              <a:t>15.11.2018</a:t>
            </a:fld>
            <a:endParaRPr lang="tr-TR"/>
          </a:p>
        </p:txBody>
      </p:sp>
      <p:sp>
        <p:nvSpPr>
          <p:cNvPr id="5" name="4 Altbilgi Yer Tutucusu"/>
          <p:cNvSpPr>
            <a:spLocks noGrp="1"/>
          </p:cNvSpPr>
          <p:nvPr>
            <p:ph type="ftr" sz="quarter" idx="11"/>
          </p:nvPr>
        </p:nvSpPr>
        <p:spPr/>
        <p:txBody>
          <a:bodyPr/>
          <a:lstStyle/>
          <a:p>
            <a:r>
              <a:rPr lang="tr-TR" smtClean="0"/>
              <a:t>www.rehberlikservisim.com</a:t>
            </a:r>
            <a:endParaRPr lang="tr-T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22289" y="1196579"/>
            <a:ext cx="4621211" cy="3386137"/>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295901" y="1196579"/>
            <a:ext cx="4622799" cy="3386137"/>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A91A97F-EF25-49CB-A488-83C30F18DB4A}" type="datetime1">
              <a:rPr lang="tr-TR" smtClean="0"/>
              <a:pPr/>
              <a:t>15.11.2018</a:t>
            </a:fld>
            <a:endParaRPr lang="tr-TR"/>
          </a:p>
        </p:txBody>
      </p:sp>
      <p:sp>
        <p:nvSpPr>
          <p:cNvPr id="6" name="5 Altbilgi Yer Tutucusu"/>
          <p:cNvSpPr>
            <a:spLocks noGrp="1"/>
          </p:cNvSpPr>
          <p:nvPr>
            <p:ph type="ftr" sz="quarter" idx="11"/>
          </p:nvPr>
        </p:nvSpPr>
        <p:spPr/>
        <p:txBody>
          <a:bodyPr/>
          <a:lstStyle/>
          <a:p>
            <a:r>
              <a:rPr lang="tr-TR" smtClean="0"/>
              <a:t>www.rehberlikservisim.com</a:t>
            </a:r>
            <a:endParaRPr lang="tr-TR"/>
          </a:p>
        </p:txBody>
      </p:sp>
      <p:sp>
        <p:nvSpPr>
          <p:cNvPr id="7" name="6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5979"/>
            <a:ext cx="8229600" cy="85725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199" y="1151336"/>
            <a:ext cx="4040189" cy="479821"/>
          </a:xfrm>
        </p:spPr>
        <p:txBody>
          <a:bodyPr anchor="b"/>
          <a:lstStyle>
            <a:lvl1pPr marL="0" indent="0">
              <a:buNone/>
              <a:defRPr sz="2000" b="1"/>
            </a:lvl1pPr>
            <a:lvl2pPr marL="377949" indent="0">
              <a:buNone/>
              <a:defRPr sz="1600" b="1"/>
            </a:lvl2pPr>
            <a:lvl3pPr marL="755898" indent="0">
              <a:buNone/>
              <a:defRPr sz="1500" b="1"/>
            </a:lvl3pPr>
            <a:lvl4pPr marL="1133847" indent="0">
              <a:buNone/>
              <a:defRPr sz="1300" b="1"/>
            </a:lvl4pPr>
            <a:lvl5pPr marL="1511796" indent="0">
              <a:buNone/>
              <a:defRPr sz="1300" b="1"/>
            </a:lvl5pPr>
            <a:lvl6pPr marL="1889746" indent="0">
              <a:buNone/>
              <a:defRPr sz="1300" b="1"/>
            </a:lvl6pPr>
            <a:lvl7pPr marL="2267695" indent="0">
              <a:buNone/>
              <a:defRPr sz="1300" b="1"/>
            </a:lvl7pPr>
            <a:lvl8pPr marL="2645644" indent="0">
              <a:buNone/>
              <a:defRPr sz="1300" b="1"/>
            </a:lvl8pPr>
            <a:lvl9pPr marL="3023593" indent="0">
              <a:buNone/>
              <a:defRPr sz="13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199" y="1631156"/>
            <a:ext cx="4040189" cy="2963466"/>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151336"/>
            <a:ext cx="4041776" cy="479821"/>
          </a:xfrm>
        </p:spPr>
        <p:txBody>
          <a:bodyPr anchor="b"/>
          <a:lstStyle>
            <a:lvl1pPr marL="0" indent="0">
              <a:buNone/>
              <a:defRPr sz="2000" b="1"/>
            </a:lvl1pPr>
            <a:lvl2pPr marL="377949" indent="0">
              <a:buNone/>
              <a:defRPr sz="1600" b="1"/>
            </a:lvl2pPr>
            <a:lvl3pPr marL="755898" indent="0">
              <a:buNone/>
              <a:defRPr sz="1500" b="1"/>
            </a:lvl3pPr>
            <a:lvl4pPr marL="1133847" indent="0">
              <a:buNone/>
              <a:defRPr sz="1300" b="1"/>
            </a:lvl4pPr>
            <a:lvl5pPr marL="1511796" indent="0">
              <a:buNone/>
              <a:defRPr sz="1300" b="1"/>
            </a:lvl5pPr>
            <a:lvl6pPr marL="1889746" indent="0">
              <a:buNone/>
              <a:defRPr sz="1300" b="1"/>
            </a:lvl6pPr>
            <a:lvl7pPr marL="2267695" indent="0">
              <a:buNone/>
              <a:defRPr sz="1300" b="1"/>
            </a:lvl7pPr>
            <a:lvl8pPr marL="2645644" indent="0">
              <a:buNone/>
              <a:defRPr sz="1300" b="1"/>
            </a:lvl8pPr>
            <a:lvl9pPr marL="3023593" indent="0">
              <a:buNone/>
              <a:defRPr sz="13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631156"/>
            <a:ext cx="4041776" cy="2963466"/>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E1522C3-6CD9-48A2-8D8E-462301F4CD8E}" type="datetime1">
              <a:rPr lang="tr-TR" smtClean="0"/>
              <a:pPr/>
              <a:t>15.11.2018</a:t>
            </a:fld>
            <a:endParaRPr lang="tr-TR"/>
          </a:p>
        </p:txBody>
      </p:sp>
      <p:sp>
        <p:nvSpPr>
          <p:cNvPr id="8" name="7 Altbilgi Yer Tutucusu"/>
          <p:cNvSpPr>
            <a:spLocks noGrp="1"/>
          </p:cNvSpPr>
          <p:nvPr>
            <p:ph type="ftr" sz="quarter" idx="11"/>
          </p:nvPr>
        </p:nvSpPr>
        <p:spPr/>
        <p:txBody>
          <a:bodyPr/>
          <a:lstStyle/>
          <a:p>
            <a:r>
              <a:rPr lang="tr-TR" smtClean="0"/>
              <a:t>www.rehberlikservisim.com</a:t>
            </a:r>
            <a:endParaRPr lang="tr-TR"/>
          </a:p>
        </p:txBody>
      </p:sp>
      <p:sp>
        <p:nvSpPr>
          <p:cNvPr id="9" name="8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418C7A5-D0C1-4AC5-A760-8AA94A24FE44}" type="datetime1">
              <a:rPr lang="tr-TR" smtClean="0"/>
              <a:pPr/>
              <a:t>15.11.2018</a:t>
            </a:fld>
            <a:endParaRPr lang="tr-TR"/>
          </a:p>
        </p:txBody>
      </p:sp>
      <p:sp>
        <p:nvSpPr>
          <p:cNvPr id="4" name="3 Altbilgi Yer Tutucusu"/>
          <p:cNvSpPr>
            <a:spLocks noGrp="1"/>
          </p:cNvSpPr>
          <p:nvPr>
            <p:ph type="ftr" sz="quarter" idx="11"/>
          </p:nvPr>
        </p:nvSpPr>
        <p:spPr/>
        <p:txBody>
          <a:bodyPr/>
          <a:lstStyle/>
          <a:p>
            <a:r>
              <a:rPr lang="tr-TR" smtClean="0"/>
              <a:t>www.rehberlikservisim.com</a:t>
            </a:r>
            <a:endParaRPr lang="tr-TR"/>
          </a:p>
        </p:txBody>
      </p:sp>
      <p:sp>
        <p:nvSpPr>
          <p:cNvPr id="5" name="4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77186A9-2D81-43EE-BB04-B982941159DF}" type="datetime1">
              <a:rPr lang="tr-TR" smtClean="0"/>
              <a:pPr/>
              <a:t>15.11.2018</a:t>
            </a:fld>
            <a:endParaRPr lang="tr-TR"/>
          </a:p>
        </p:txBody>
      </p:sp>
      <p:sp>
        <p:nvSpPr>
          <p:cNvPr id="3" name="2 Altbilgi Yer Tutucusu"/>
          <p:cNvSpPr>
            <a:spLocks noGrp="1"/>
          </p:cNvSpPr>
          <p:nvPr>
            <p:ph type="ftr" sz="quarter" idx="11"/>
          </p:nvPr>
        </p:nvSpPr>
        <p:spPr/>
        <p:txBody>
          <a:bodyPr/>
          <a:lstStyle/>
          <a:p>
            <a:r>
              <a:rPr lang="tr-TR" smtClean="0"/>
              <a:t>www.rehberlikservisim.com</a:t>
            </a:r>
            <a:endParaRPr lang="tr-TR"/>
          </a:p>
        </p:txBody>
      </p:sp>
      <p:sp>
        <p:nvSpPr>
          <p:cNvPr id="4" name="3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8"/>
            <a:ext cx="3008313" cy="871537"/>
          </a:xfrm>
        </p:spPr>
        <p:txBody>
          <a:bodyPr anchor="b"/>
          <a:lstStyle>
            <a:lvl1pPr algn="l">
              <a:defRPr sz="16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49" cy="4389835"/>
          </a:xfrm>
        </p:spPr>
        <p:txBody>
          <a:bodyPr/>
          <a:lstStyle>
            <a:lvl1pPr>
              <a:defRPr sz="2700"/>
            </a:lvl1pPr>
            <a:lvl2pPr>
              <a:defRPr sz="2300"/>
            </a:lvl2pPr>
            <a:lvl3pPr>
              <a:defRPr sz="20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8"/>
          </a:xfrm>
        </p:spPr>
        <p:txBody>
          <a:bodyPr/>
          <a:lstStyle>
            <a:lvl1pPr marL="0" indent="0">
              <a:buNone/>
              <a:defRPr sz="1200"/>
            </a:lvl1pPr>
            <a:lvl2pPr marL="377949" indent="0">
              <a:buNone/>
              <a:defRPr sz="1000"/>
            </a:lvl2pPr>
            <a:lvl3pPr marL="755898" indent="0">
              <a:buNone/>
              <a:defRPr sz="900"/>
            </a:lvl3pPr>
            <a:lvl4pPr marL="1133847" indent="0">
              <a:buNone/>
              <a:defRPr sz="800"/>
            </a:lvl4pPr>
            <a:lvl5pPr marL="1511796" indent="0">
              <a:buNone/>
              <a:defRPr sz="800"/>
            </a:lvl5pPr>
            <a:lvl6pPr marL="1889746" indent="0">
              <a:buNone/>
              <a:defRPr sz="800"/>
            </a:lvl6pPr>
            <a:lvl7pPr marL="2267695" indent="0">
              <a:buNone/>
              <a:defRPr sz="800"/>
            </a:lvl7pPr>
            <a:lvl8pPr marL="2645644" indent="0">
              <a:buNone/>
              <a:defRPr sz="800"/>
            </a:lvl8pPr>
            <a:lvl9pPr marL="3023593" indent="0">
              <a:buNone/>
              <a:defRPr sz="8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AD00AAE-815B-4CF8-BD0F-2A593D5BADD4}" type="datetime1">
              <a:rPr lang="tr-TR" smtClean="0"/>
              <a:pPr/>
              <a:t>15.11.2018</a:t>
            </a:fld>
            <a:endParaRPr lang="tr-TR"/>
          </a:p>
        </p:txBody>
      </p:sp>
      <p:sp>
        <p:nvSpPr>
          <p:cNvPr id="6" name="5 Altbilgi Yer Tutucusu"/>
          <p:cNvSpPr>
            <a:spLocks noGrp="1"/>
          </p:cNvSpPr>
          <p:nvPr>
            <p:ph type="ftr" sz="quarter" idx="11"/>
          </p:nvPr>
        </p:nvSpPr>
        <p:spPr/>
        <p:txBody>
          <a:bodyPr/>
          <a:lstStyle/>
          <a:p>
            <a:r>
              <a:rPr lang="tr-TR" smtClean="0"/>
              <a:t>www.rehberlikservisim.com</a:t>
            </a:r>
            <a:endParaRPr lang="tr-TR"/>
          </a:p>
        </p:txBody>
      </p:sp>
      <p:sp>
        <p:nvSpPr>
          <p:cNvPr id="7" name="6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9" y="3600451"/>
            <a:ext cx="5486400" cy="425054"/>
          </a:xfrm>
        </p:spPr>
        <p:txBody>
          <a:bodyPr anchor="b"/>
          <a:lstStyle>
            <a:lvl1pPr algn="l">
              <a:defRPr sz="1600" b="1"/>
            </a:lvl1pPr>
          </a:lstStyle>
          <a:p>
            <a:r>
              <a:rPr lang="tr-TR" smtClean="0"/>
              <a:t>Asıl başlık stili için tıklatın</a:t>
            </a:r>
            <a:endParaRPr lang="tr-TR"/>
          </a:p>
        </p:txBody>
      </p:sp>
      <p:sp>
        <p:nvSpPr>
          <p:cNvPr id="3" name="2 Resim Yer Tutucusu"/>
          <p:cNvSpPr>
            <a:spLocks noGrp="1"/>
          </p:cNvSpPr>
          <p:nvPr>
            <p:ph type="pic" idx="1"/>
          </p:nvPr>
        </p:nvSpPr>
        <p:spPr>
          <a:xfrm>
            <a:off x="1792289" y="459582"/>
            <a:ext cx="5486400" cy="3086100"/>
          </a:xfrm>
        </p:spPr>
        <p:txBody>
          <a:bodyPr/>
          <a:lstStyle>
            <a:lvl1pPr marL="0" indent="0">
              <a:buNone/>
              <a:defRPr sz="2700"/>
            </a:lvl1pPr>
            <a:lvl2pPr marL="377949" indent="0">
              <a:buNone/>
              <a:defRPr sz="2300"/>
            </a:lvl2pPr>
            <a:lvl3pPr marL="755898" indent="0">
              <a:buNone/>
              <a:defRPr sz="2000"/>
            </a:lvl3pPr>
            <a:lvl4pPr marL="1133847" indent="0">
              <a:buNone/>
              <a:defRPr sz="1600"/>
            </a:lvl4pPr>
            <a:lvl5pPr marL="1511796" indent="0">
              <a:buNone/>
              <a:defRPr sz="1600"/>
            </a:lvl5pPr>
            <a:lvl6pPr marL="1889746" indent="0">
              <a:buNone/>
              <a:defRPr sz="1600"/>
            </a:lvl6pPr>
            <a:lvl7pPr marL="2267695" indent="0">
              <a:buNone/>
              <a:defRPr sz="1600"/>
            </a:lvl7pPr>
            <a:lvl8pPr marL="2645644" indent="0">
              <a:buNone/>
              <a:defRPr sz="1600"/>
            </a:lvl8pPr>
            <a:lvl9pPr marL="3023593" indent="0">
              <a:buNone/>
              <a:defRPr sz="1600"/>
            </a:lvl9pPr>
          </a:lstStyle>
          <a:p>
            <a:endParaRPr lang="tr-TR"/>
          </a:p>
        </p:txBody>
      </p:sp>
      <p:sp>
        <p:nvSpPr>
          <p:cNvPr id="4" name="3 Metin Yer Tutucusu"/>
          <p:cNvSpPr>
            <a:spLocks noGrp="1"/>
          </p:cNvSpPr>
          <p:nvPr>
            <p:ph type="body" sz="half" idx="2"/>
          </p:nvPr>
        </p:nvSpPr>
        <p:spPr>
          <a:xfrm>
            <a:off x="1792289" y="4025503"/>
            <a:ext cx="5486400" cy="603647"/>
          </a:xfrm>
        </p:spPr>
        <p:txBody>
          <a:bodyPr/>
          <a:lstStyle>
            <a:lvl1pPr marL="0" indent="0">
              <a:buNone/>
              <a:defRPr sz="1200"/>
            </a:lvl1pPr>
            <a:lvl2pPr marL="377949" indent="0">
              <a:buNone/>
              <a:defRPr sz="1000"/>
            </a:lvl2pPr>
            <a:lvl3pPr marL="755898" indent="0">
              <a:buNone/>
              <a:defRPr sz="900"/>
            </a:lvl3pPr>
            <a:lvl4pPr marL="1133847" indent="0">
              <a:buNone/>
              <a:defRPr sz="800"/>
            </a:lvl4pPr>
            <a:lvl5pPr marL="1511796" indent="0">
              <a:buNone/>
              <a:defRPr sz="800"/>
            </a:lvl5pPr>
            <a:lvl6pPr marL="1889746" indent="0">
              <a:buNone/>
              <a:defRPr sz="800"/>
            </a:lvl6pPr>
            <a:lvl7pPr marL="2267695" indent="0">
              <a:buNone/>
              <a:defRPr sz="800"/>
            </a:lvl7pPr>
            <a:lvl8pPr marL="2645644" indent="0">
              <a:buNone/>
              <a:defRPr sz="800"/>
            </a:lvl8pPr>
            <a:lvl9pPr marL="3023593" indent="0">
              <a:buNone/>
              <a:defRPr sz="8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0616910-9177-4660-A0D4-D703D298B31E}" type="datetime1">
              <a:rPr lang="tr-TR" smtClean="0"/>
              <a:pPr/>
              <a:t>15.11.2018</a:t>
            </a:fld>
            <a:endParaRPr lang="tr-TR"/>
          </a:p>
        </p:txBody>
      </p:sp>
      <p:sp>
        <p:nvSpPr>
          <p:cNvPr id="6" name="5 Altbilgi Yer Tutucusu"/>
          <p:cNvSpPr>
            <a:spLocks noGrp="1"/>
          </p:cNvSpPr>
          <p:nvPr>
            <p:ph type="ftr" sz="quarter" idx="11"/>
          </p:nvPr>
        </p:nvSpPr>
        <p:spPr/>
        <p:txBody>
          <a:bodyPr/>
          <a:lstStyle/>
          <a:p>
            <a:r>
              <a:rPr lang="tr-TR" smtClean="0"/>
              <a:t>www.rehberlikservisim.com</a:t>
            </a:r>
            <a:endParaRPr lang="tr-TR"/>
          </a:p>
        </p:txBody>
      </p:sp>
      <p:sp>
        <p:nvSpPr>
          <p:cNvPr id="7" name="6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1" y="205979"/>
            <a:ext cx="8229600" cy="857250"/>
          </a:xfrm>
          <a:prstGeom prst="rect">
            <a:avLst/>
          </a:prstGeom>
        </p:spPr>
        <p:txBody>
          <a:bodyPr vert="horz" lIns="75590" tIns="37795" rIns="75590" bIns="37795"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1" y="1200151"/>
            <a:ext cx="8229600" cy="3394472"/>
          </a:xfrm>
          <a:prstGeom prst="rect">
            <a:avLst/>
          </a:prstGeom>
        </p:spPr>
        <p:txBody>
          <a:bodyPr vert="horz" lIns="75590" tIns="37795" rIns="75590" bIns="3779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1" y="4767264"/>
            <a:ext cx="2133600" cy="273844"/>
          </a:xfrm>
          <a:prstGeom prst="rect">
            <a:avLst/>
          </a:prstGeom>
        </p:spPr>
        <p:txBody>
          <a:bodyPr vert="horz" lIns="75590" tIns="37795" rIns="75590" bIns="37795" rtlCol="0" anchor="ctr"/>
          <a:lstStyle>
            <a:lvl1pPr algn="l">
              <a:defRPr sz="1000">
                <a:solidFill>
                  <a:schemeClr val="tx1">
                    <a:tint val="75000"/>
                  </a:schemeClr>
                </a:solidFill>
              </a:defRPr>
            </a:lvl1pPr>
          </a:lstStyle>
          <a:p>
            <a:fld id="{126BED5C-BCEF-48F9-9BF6-409E0AF37F03}" type="datetime1">
              <a:rPr lang="tr-TR" smtClean="0"/>
              <a:pPr/>
              <a:t>15.11.2018</a:t>
            </a:fld>
            <a:endParaRPr lang="tr-TR"/>
          </a:p>
        </p:txBody>
      </p:sp>
      <p:sp>
        <p:nvSpPr>
          <p:cNvPr id="5" name="4 Altbilgi Yer Tutucusu"/>
          <p:cNvSpPr>
            <a:spLocks noGrp="1"/>
          </p:cNvSpPr>
          <p:nvPr>
            <p:ph type="ftr" sz="quarter" idx="3"/>
          </p:nvPr>
        </p:nvSpPr>
        <p:spPr>
          <a:xfrm>
            <a:off x="3124202" y="4767264"/>
            <a:ext cx="2895600" cy="273844"/>
          </a:xfrm>
          <a:prstGeom prst="rect">
            <a:avLst/>
          </a:prstGeom>
        </p:spPr>
        <p:txBody>
          <a:bodyPr vert="horz" lIns="75590" tIns="37795" rIns="75590" bIns="37795" rtlCol="0" anchor="ctr"/>
          <a:lstStyle>
            <a:lvl1pPr algn="ctr">
              <a:defRPr sz="1000">
                <a:solidFill>
                  <a:schemeClr val="tx1">
                    <a:tint val="75000"/>
                  </a:schemeClr>
                </a:solidFill>
              </a:defRPr>
            </a:lvl1pPr>
          </a:lstStyle>
          <a:p>
            <a:r>
              <a:rPr lang="tr-TR" smtClean="0"/>
              <a:t>www.rehberlikservisim.com</a:t>
            </a:r>
            <a:endParaRPr lang="tr-TR"/>
          </a:p>
        </p:txBody>
      </p:sp>
      <p:sp>
        <p:nvSpPr>
          <p:cNvPr id="6" name="5 Slayt Numarası Yer Tutucusu"/>
          <p:cNvSpPr>
            <a:spLocks noGrp="1"/>
          </p:cNvSpPr>
          <p:nvPr>
            <p:ph type="sldNum" sz="quarter" idx="4"/>
          </p:nvPr>
        </p:nvSpPr>
        <p:spPr>
          <a:xfrm>
            <a:off x="6553201" y="4767264"/>
            <a:ext cx="2133600" cy="273844"/>
          </a:xfrm>
          <a:prstGeom prst="rect">
            <a:avLst/>
          </a:prstGeom>
        </p:spPr>
        <p:txBody>
          <a:bodyPr vert="horz" lIns="75590" tIns="37795" rIns="75590" bIns="37795" rtlCol="0" anchor="ctr"/>
          <a:lstStyle>
            <a:lvl1pPr algn="r">
              <a:defRPr sz="1000">
                <a:solidFill>
                  <a:schemeClr val="tx1">
                    <a:tint val="75000"/>
                  </a:schemeClr>
                </a:solidFill>
              </a:defRPr>
            </a:lvl1pPr>
          </a:lstStyle>
          <a:p>
            <a:fld id="{25D1C0A2-230C-4A80-A52E-90CBB2B6A4B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755898" rtl="0" eaLnBrk="1" latinLnBrk="0" hangingPunct="1">
        <a:spcBef>
          <a:spcPct val="0"/>
        </a:spcBef>
        <a:buNone/>
        <a:defRPr sz="3600" kern="1200">
          <a:solidFill>
            <a:schemeClr val="tx1"/>
          </a:solidFill>
          <a:latin typeface="+mj-lt"/>
          <a:ea typeface="+mj-ea"/>
          <a:cs typeface="+mj-cs"/>
        </a:defRPr>
      </a:lvl1pPr>
    </p:titleStyle>
    <p:bodyStyle>
      <a:lvl1pPr marL="283462" indent="-283462" algn="l" defTabSz="755898"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14167" indent="-236218" algn="l" defTabSz="755898"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44873" indent="-188974" algn="l" defTabSz="755898"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22822"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700771"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78720"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56669"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34619"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12568"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tr-TR"/>
      </a:defPPr>
      <a:lvl1pPr marL="0" algn="l" defTabSz="755898" rtl="0" eaLnBrk="1" latinLnBrk="0" hangingPunct="1">
        <a:defRPr sz="1500" kern="1200">
          <a:solidFill>
            <a:schemeClr val="tx1"/>
          </a:solidFill>
          <a:latin typeface="+mn-lt"/>
          <a:ea typeface="+mn-ea"/>
          <a:cs typeface="+mn-cs"/>
        </a:defRPr>
      </a:lvl1pPr>
      <a:lvl2pPr marL="377949" algn="l" defTabSz="755898" rtl="0" eaLnBrk="1" latinLnBrk="0" hangingPunct="1">
        <a:defRPr sz="1500" kern="1200">
          <a:solidFill>
            <a:schemeClr val="tx1"/>
          </a:solidFill>
          <a:latin typeface="+mn-lt"/>
          <a:ea typeface="+mn-ea"/>
          <a:cs typeface="+mn-cs"/>
        </a:defRPr>
      </a:lvl2pPr>
      <a:lvl3pPr marL="755898" algn="l" defTabSz="755898" rtl="0" eaLnBrk="1" latinLnBrk="0" hangingPunct="1">
        <a:defRPr sz="1500" kern="1200">
          <a:solidFill>
            <a:schemeClr val="tx1"/>
          </a:solidFill>
          <a:latin typeface="+mn-lt"/>
          <a:ea typeface="+mn-ea"/>
          <a:cs typeface="+mn-cs"/>
        </a:defRPr>
      </a:lvl3pPr>
      <a:lvl4pPr marL="1133847" algn="l" defTabSz="755898" rtl="0" eaLnBrk="1" latinLnBrk="0" hangingPunct="1">
        <a:defRPr sz="1500" kern="1200">
          <a:solidFill>
            <a:schemeClr val="tx1"/>
          </a:solidFill>
          <a:latin typeface="+mn-lt"/>
          <a:ea typeface="+mn-ea"/>
          <a:cs typeface="+mn-cs"/>
        </a:defRPr>
      </a:lvl4pPr>
      <a:lvl5pPr marL="1511796" algn="l" defTabSz="755898" rtl="0" eaLnBrk="1" latinLnBrk="0" hangingPunct="1">
        <a:defRPr sz="1500" kern="1200">
          <a:solidFill>
            <a:schemeClr val="tx1"/>
          </a:solidFill>
          <a:latin typeface="+mn-lt"/>
          <a:ea typeface="+mn-ea"/>
          <a:cs typeface="+mn-cs"/>
        </a:defRPr>
      </a:lvl5pPr>
      <a:lvl6pPr marL="1889746" algn="l" defTabSz="755898" rtl="0" eaLnBrk="1" latinLnBrk="0" hangingPunct="1">
        <a:defRPr sz="1500" kern="1200">
          <a:solidFill>
            <a:schemeClr val="tx1"/>
          </a:solidFill>
          <a:latin typeface="+mn-lt"/>
          <a:ea typeface="+mn-ea"/>
          <a:cs typeface="+mn-cs"/>
        </a:defRPr>
      </a:lvl6pPr>
      <a:lvl7pPr marL="2267695" algn="l" defTabSz="755898" rtl="0" eaLnBrk="1" latinLnBrk="0" hangingPunct="1">
        <a:defRPr sz="1500" kern="1200">
          <a:solidFill>
            <a:schemeClr val="tx1"/>
          </a:solidFill>
          <a:latin typeface="+mn-lt"/>
          <a:ea typeface="+mn-ea"/>
          <a:cs typeface="+mn-cs"/>
        </a:defRPr>
      </a:lvl7pPr>
      <a:lvl8pPr marL="2645644" algn="l" defTabSz="755898" rtl="0" eaLnBrk="1" latinLnBrk="0" hangingPunct="1">
        <a:defRPr sz="1500" kern="1200">
          <a:solidFill>
            <a:schemeClr val="tx1"/>
          </a:solidFill>
          <a:latin typeface="+mn-lt"/>
          <a:ea typeface="+mn-ea"/>
          <a:cs typeface="+mn-cs"/>
        </a:defRPr>
      </a:lvl8pPr>
      <a:lvl9pPr marL="3023593" algn="l" defTabSz="75589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smtClean="0"/>
              <a:t>www.rehberlikservisim.com</a:t>
            </a:r>
            <a:endParaRPr lang="tr-TR"/>
          </a:p>
        </p:txBody>
      </p:sp>
      <p:pic>
        <p:nvPicPr>
          <p:cNvPr id="4" name="3 Resim" descr="TIP.png"/>
          <p:cNvPicPr>
            <a:picLocks noChangeAspect="1"/>
          </p:cNvPicPr>
          <p:nvPr/>
        </p:nvPicPr>
        <p:blipFill>
          <a:blip r:embed="rId2" cstate="print"/>
          <a:stretch>
            <a:fillRect/>
          </a:stretch>
        </p:blipFill>
        <p:spPr>
          <a:xfrm>
            <a:off x="571" y="321"/>
            <a:ext cx="9142858" cy="5142857"/>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REHBERLİK VE PSİKJOLOJİK DANIŞMANLIK</a:t>
            </a:r>
            <a:endParaRPr lang="id-ID" dirty="0"/>
          </a:p>
        </p:txBody>
      </p:sp>
      <p:grpSp>
        <p:nvGrpSpPr>
          <p:cNvPr id="3" name="Group 27"/>
          <p:cNvGrpSpPr/>
          <p:nvPr/>
        </p:nvGrpSpPr>
        <p:grpSpPr>
          <a:xfrm>
            <a:off x="107504" y="771549"/>
            <a:ext cx="4824536" cy="4104448"/>
            <a:chOff x="6337108" y="2156584"/>
            <a:chExt cx="1540216" cy="1543865"/>
          </a:xfrm>
        </p:grpSpPr>
        <p:grpSp>
          <p:nvGrpSpPr>
            <p:cNvPr id="4" name="Group 13"/>
            <p:cNvGrpSpPr/>
            <p:nvPr/>
          </p:nvGrpSpPr>
          <p:grpSpPr>
            <a:xfrm>
              <a:off x="6337108" y="2156584"/>
              <a:ext cx="1540216" cy="1543865"/>
              <a:chOff x="3948362" y="2605388"/>
              <a:chExt cx="1973242" cy="1977918"/>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5388"/>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2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endParaRPr>
              </a:p>
              <a:p>
                <a:pPr algn="just"/>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Mezunların Kazandıkları Unvan ve Yaptıkları İşler: </a:t>
                </a:r>
                <a:r>
                  <a:rPr lang="tr-TR" dirty="0" smtClean="0">
                    <a:solidFill>
                      <a:schemeClr val="tx2">
                        <a:lumMod val="75000"/>
                      </a:schemeClr>
                    </a:solidFill>
                  </a:rPr>
                  <a:t>Rehberlik ve psikolojik danışmanlık programı bitirenler okullarda Rehberlik ve Araştırma merkezinde ve dershanelerde “Rehberlik Öğretmen” olarak görev alırlar Rehberlik öğretmeni başarısız veya uyum güçlüğü gösteren öğrencilerle veya onların aileleri ile görüşür; onların davranışlarını gözlemler, testler uygular ve sorunların kaynağını ortaya çıkarmaya çalışır, tüm öğrencilerin, yetenek ve ilgilerine uygun programlara yönelmelerine ve sağlıklı bir kişilik geliştirmelerine yardımcı olur; bunun için bireylere bireysel olarak veya gruplar halinde psikolojik danışma ve rehberlik hizmeti verir, ailelere çocuk eğitimi konusunda danışmanlık yapar, özel eğitime ihtiyacı olan öğrencileri ilgili kurumlara yönlendirir.</a:t>
                </a:r>
              </a:p>
              <a:p>
                <a:pPr algn="just"/>
                <a:endParaRPr lang="id-ID" sz="1200" dirty="0">
                  <a:solidFill>
                    <a:schemeClr val="tx2">
                      <a:lumMod val="7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5220072" y="843558"/>
            <a:ext cx="3779912" cy="3744416"/>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Çalışma Alanları:</a:t>
              </a:r>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 </a:t>
              </a:r>
              <a:r>
                <a:rPr lang="tr-TR" dirty="0" smtClean="0">
                  <a:solidFill>
                    <a:schemeClr val="tx2">
                      <a:lumMod val="75000"/>
                    </a:schemeClr>
                  </a:solidFill>
                </a:rPr>
                <a:t>Mezunlar, Devlet Okulları ve Özel Okullar, Rehberlik Araştırma Merkezleri, Özel Eğitim Kurumları, Emniyet Genel Müdürlüğü, Adalet Bakanlığı, TSK, Aile ve Sosyal Politikalar Bakanlığı, çeşitli kamu ve özel kuruluşların insan kaynakları geliştirme bölümlerinde ve diğer ruh sağlığı hizmeti veren kurumlarda çalışırlar.</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MİMARLIK</a:t>
            </a:r>
            <a:endParaRPr lang="id-ID" dirty="0"/>
          </a:p>
        </p:txBody>
      </p:sp>
      <p:sp>
        <p:nvSpPr>
          <p:cNvPr id="35" name="34 Oval"/>
          <p:cNvSpPr/>
          <p:nvPr/>
        </p:nvSpPr>
        <p:spPr>
          <a:xfrm>
            <a:off x="61575"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7" name="26 Grup"/>
          <p:cNvGrpSpPr/>
          <p:nvPr/>
        </p:nvGrpSpPr>
        <p:grpSpPr>
          <a:xfrm>
            <a:off x="815954" y="3992256"/>
            <a:ext cx="2194613" cy="699078"/>
            <a:chOff x="815954" y="3992256"/>
            <a:chExt cx="2194613" cy="699078"/>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815954" y="4188188"/>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88.104</a:t>
              </a:r>
              <a:endParaRPr lang="tr-TR" sz="2800" b="1" dirty="0">
                <a:solidFill>
                  <a:srgbClr val="9999FF"/>
                </a:solidFill>
              </a:endParaRPr>
            </a:p>
          </p:txBody>
        </p:sp>
      </p:grpSp>
      <p:grpSp>
        <p:nvGrpSpPr>
          <p:cNvPr id="26" name="25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139.700</a:t>
              </a:r>
              <a:endParaRPr lang="tr-TR" sz="2500" b="1" dirty="0">
                <a:solidFill>
                  <a:srgbClr val="FF9900"/>
                </a:solidFill>
              </a:endParaRPr>
            </a:p>
          </p:txBody>
        </p:sp>
      </p:grpSp>
      <p:grpSp>
        <p:nvGrpSpPr>
          <p:cNvPr id="25" name="24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311,65*</a:t>
              </a:r>
              <a:endParaRPr lang="tr-TR" sz="2800" dirty="0">
                <a:solidFill>
                  <a:schemeClr val="accent1">
                    <a:lumMod val="75000"/>
                  </a:schemeClr>
                </a:solidFill>
              </a:endParaRPr>
            </a:p>
          </p:txBody>
        </p:sp>
      </p:grpSp>
      <p:grpSp>
        <p:nvGrpSpPr>
          <p:cNvPr id="23" name="22 Grup"/>
          <p:cNvGrpSpPr/>
          <p:nvPr/>
        </p:nvGrpSpPr>
        <p:grpSpPr>
          <a:xfrm>
            <a:off x="6633037" y="2499742"/>
            <a:ext cx="1539363" cy="694554"/>
            <a:chOff x="6633037"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24" name="23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8.674</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4259172" cy="364647"/>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*Siirt Güzel Sanatlar ve Tasarım Fakültesi</a:t>
            </a:r>
            <a:endParaRPr lang="tr-TR" sz="1900" b="1" dirty="0">
              <a:solidFill>
                <a:schemeClr val="accent1">
                  <a:lumMod val="75000"/>
                </a:schemeClr>
              </a:solidFill>
            </a:endParaRPr>
          </a:p>
        </p:txBody>
      </p:sp>
    </p:spTree>
    <p:extLst>
      <p:ext uri="{BB962C8B-B14F-4D97-AF65-F5344CB8AC3E}">
        <p14:creationId xmlns="" xmlns:p14="http://schemas.microsoft.com/office/powerpoint/2010/main" val="256135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1+#ppt_w/2"/>
                                          </p:val>
                                        </p:tav>
                                        <p:tav tm="100000">
                                          <p:val>
                                            <p:strVal val="#ppt_x"/>
                                          </p:val>
                                        </p:tav>
                                      </p:tavLst>
                                    </p:anim>
                                    <p:anim calcmode="lin" valueType="num">
                                      <p:cBhvr additive="base">
                                        <p:cTn id="29" dur="10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1000" fill="hold"/>
                                        <p:tgtEl>
                                          <p:spTgt spid="25"/>
                                        </p:tgtEl>
                                        <p:attrNameLst>
                                          <p:attrName>ppt_x</p:attrName>
                                        </p:attrNameLst>
                                      </p:cBhvr>
                                      <p:tavLst>
                                        <p:tav tm="0">
                                          <p:val>
                                            <p:strVal val="#ppt_x"/>
                                          </p:val>
                                        </p:tav>
                                        <p:tav tm="100000">
                                          <p:val>
                                            <p:strVal val="#ppt_x"/>
                                          </p:val>
                                        </p:tav>
                                      </p:tavLst>
                                    </p:anim>
                                    <p:anim calcmode="lin" valueType="num">
                                      <p:cBhvr additive="base">
                                        <p:cTn id="34" dur="1000" fill="hold"/>
                                        <p:tgtEl>
                                          <p:spTgt spid="25"/>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12"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0-#ppt_w/2"/>
                                          </p:val>
                                        </p:tav>
                                        <p:tav tm="100000">
                                          <p:val>
                                            <p:strVal val="#ppt_x"/>
                                          </p:val>
                                        </p:tav>
                                      </p:tavLst>
                                    </p:anim>
                                    <p:anim calcmode="lin" valueType="num">
                                      <p:cBhvr additive="base">
                                        <p:cTn id="44" dur="10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6"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1000" fill="hold"/>
                                        <p:tgtEl>
                                          <p:spTgt spid="24"/>
                                        </p:tgtEl>
                                        <p:attrNameLst>
                                          <p:attrName>ppt_x</p:attrName>
                                        </p:attrNameLst>
                                      </p:cBhvr>
                                      <p:tavLst>
                                        <p:tav tm="0">
                                          <p:val>
                                            <p:strVal val="1+#ppt_w/2"/>
                                          </p:val>
                                        </p:tav>
                                        <p:tav tm="100000">
                                          <p:val>
                                            <p:strVal val="#ppt_x"/>
                                          </p:val>
                                        </p:tav>
                                      </p:tavLst>
                                    </p:anim>
                                    <p:anim calcmode="lin" valueType="num">
                                      <p:cBhvr additive="base">
                                        <p:cTn id="49" dur="1000" fill="hold"/>
                                        <p:tgtEl>
                                          <p:spTgt spid="24"/>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8" presetClass="entr" presetSubtype="16" fill="hold" grpId="1"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amond(in)">
                                      <p:cBhvr>
                                        <p:cTn id="5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3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MİMARLIK</a:t>
            </a:r>
            <a:endParaRPr lang="id-ID" sz="2800" dirty="0"/>
          </a:p>
        </p:txBody>
      </p:sp>
      <p:grpSp>
        <p:nvGrpSpPr>
          <p:cNvPr id="3" name="Group 18"/>
          <p:cNvGrpSpPr/>
          <p:nvPr/>
        </p:nvGrpSpPr>
        <p:grpSpPr>
          <a:xfrm>
            <a:off x="179512" y="555527"/>
            <a:ext cx="8856984" cy="1224135"/>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800" dirty="0" smtClean="0">
                  <a:solidFill>
                    <a:schemeClr val="tx2">
                      <a:lumMod val="75000"/>
                    </a:schemeClr>
                  </a:solidFill>
                </a:rPr>
                <a:t> </a:t>
              </a:r>
              <a:r>
                <a:rPr lang="tr-TR" sz="2000" dirty="0" smtClean="0">
                  <a:solidFill>
                    <a:schemeClr val="tx2">
                      <a:lumMod val="75000"/>
                    </a:schemeClr>
                  </a:solidFill>
                </a:rPr>
                <a:t>Mimarlık programı, her çeşit binanın isteğe ve olanaklara göre plan ve projelerinin hazırlanması, yapımının denetlenmesi konularında eğitim yapar.</a:t>
              </a:r>
              <a:endParaRPr lang="id-ID" sz="2000"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12" y="1851670"/>
            <a:ext cx="8856984" cy="1008112"/>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068422"/>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smtClean="0"/>
                <a:t>Mimarlık programında genel matematik, bina fiziği, mimari çizime giriş gibi temel mimarlık dersleri verilir. Daha sonraki yıllarda ise temeli daha çok tasarıma, yani plan çizimine dayalı, daha kapsamlı ve ileri düzeydeki mimari bilgileri içeren dersler okutulur.</a:t>
              </a:r>
              <a:endParaRPr lang="tr-TR"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2931790"/>
            <a:ext cx="8856984" cy="1947540"/>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249489"/>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600" dirty="0" smtClean="0"/>
                <a:t>Bu </a:t>
              </a:r>
              <a:r>
                <a:rPr lang="tr-TR" sz="1600" dirty="0" smtClean="0"/>
                <a:t>alanda eğitim görmek isteyen lise öğrencileri kendilerini, matematik, fizik, resim ve sosyal bilimler (sosyoloji, tarih, sanat tarihi, insan bilimleri ve kültür) alanlarında iyi yetiştirmelidirler. İyi bir mimar, hem sanat ve sosyal bilimlerle ilgili, hem de iş hayatının özelliklerini tanıyan kişidir. Bu nedenle kişinin üstün bir genel akademik yetenek yanında uzay ilişkilerini görebilme (cisimlerin uzayda alacakları durumları göz önünde canlandırabilme), düzgün şekil çizebilme gücüne sahip, yaratıcı bir kimse olması gereklidir. Ayrıca kişinin iş-ticaret konusunda bilgili, başka insanlarla işbirliği yapabilmek için uyumlu bir kimse olması çalışma hayatında başarısını artırabilir.</a:t>
              </a:r>
              <a:endParaRPr lang="tr-TR" sz="1400"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MİMARLIK</a:t>
            </a:r>
            <a:endParaRPr lang="id-ID" dirty="0"/>
          </a:p>
        </p:txBody>
      </p:sp>
      <p:grpSp>
        <p:nvGrpSpPr>
          <p:cNvPr id="3" name="Group 27"/>
          <p:cNvGrpSpPr/>
          <p:nvPr/>
        </p:nvGrpSpPr>
        <p:grpSpPr>
          <a:xfrm>
            <a:off x="107504" y="771549"/>
            <a:ext cx="4464496" cy="4104448"/>
            <a:chOff x="6337108" y="2156584"/>
            <a:chExt cx="1540216" cy="1543865"/>
          </a:xfrm>
        </p:grpSpPr>
        <p:grpSp>
          <p:nvGrpSpPr>
            <p:cNvPr id="4" name="Group 13"/>
            <p:cNvGrpSpPr/>
            <p:nvPr/>
          </p:nvGrpSpPr>
          <p:grpSpPr>
            <a:xfrm>
              <a:off x="6337108" y="2156584"/>
              <a:ext cx="1540216" cy="1543865"/>
              <a:chOff x="3948362" y="2605388"/>
              <a:chExt cx="1973242" cy="1977918"/>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5388"/>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1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endParaRPr>
              </a:p>
              <a:p>
                <a:pPr algn="just"/>
                <a:r>
                  <a:rPr lang="tr-TR" sz="14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Mezunların Kazandıkları Unvan ve Yaptıkları İşler: </a:t>
                </a:r>
                <a:r>
                  <a:rPr lang="tr-TR" sz="1600" dirty="0" smtClean="0">
                    <a:solidFill>
                      <a:schemeClr val="tx2">
                        <a:lumMod val="75000"/>
                      </a:schemeClr>
                    </a:solidFill>
                  </a:rPr>
                  <a:t>Mimarlık bölümünden mezun olanlara “”Mimar”” unvanı verilir. Mimar önce, istek ve ihtiyaç sahibinin, yaptıracağı binada bulunmasını istediği özellikleri saptar. Yürürlükteki imar yasasını ve ihtiyaç sahibinin parasal olanaklarını, binanın yapılacağı yerdeki doğal koşulları dikkate alarak binanın planını çizer. Binanın tamamlandıktan sonra alacağı biçimi gösteren ölçekli maketler hazırlar. Mimar, zamanının büyük kısmını proje çizmek, etüt ve proje kontrolü yapmakla geçirir. Belli aşamalarda projenin uygulanmasını denetlemek amacı ile inşaat yerine gider.</a:t>
                </a:r>
                <a:endParaRPr lang="id-ID" sz="1400" dirty="0">
                  <a:solidFill>
                    <a:schemeClr val="tx2">
                      <a:lumMod val="7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788024" y="843558"/>
            <a:ext cx="4211960" cy="4032448"/>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Çalışma </a:t>
              </a:r>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Alanları:</a:t>
              </a:r>
              <a:r>
                <a:rPr lang="tr-TR" sz="1600" dirty="0" smtClean="0">
                  <a:solidFill>
                    <a:schemeClr val="tx2">
                      <a:lumMod val="75000"/>
                    </a:schemeClr>
                  </a:solidFill>
                </a:rPr>
                <a:t>Kamu kesiminde çalışan mimarlar genellikle Bayındırlık ve İskân, Ulaştırma Bakanlıkları’nda ve belediyelerde görev alırlar. Mimarlık serbest çalışmaya elverişli bir meslektir ve bugün özellikle büyük kentlerimizde mimarların birkaçı bir araya gelerek mimarlık bürosu açmayı tercih etmektedirler. Ülkemizde mimara gereksinme duyulmaktadır. Ancak, son yıllarda mimar yetiştiren okulların çoğalması ile mimar sayısında aşırı bir artma olmuştur. Bununla birlikte yetenekli ve iyi yetişmiş bir mimarın her zaman bol kazançlı iş bulması olanaklıdır.</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ÖZEL EĞİTİM ÖĞRETMENLİĞİ</a:t>
            </a:r>
            <a:endParaRPr lang="id-ID" dirty="0"/>
          </a:p>
        </p:txBody>
      </p:sp>
      <p:sp>
        <p:nvSpPr>
          <p:cNvPr id="35" name="34 Oval"/>
          <p:cNvSpPr/>
          <p:nvPr/>
        </p:nvSpPr>
        <p:spPr>
          <a:xfrm>
            <a:off x="61575"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6" name="25 Grup"/>
          <p:cNvGrpSpPr/>
          <p:nvPr/>
        </p:nvGrpSpPr>
        <p:grpSpPr>
          <a:xfrm>
            <a:off x="815954" y="3992256"/>
            <a:ext cx="2194613" cy="699078"/>
            <a:chOff x="815954" y="3992256"/>
            <a:chExt cx="2194613" cy="699078"/>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815954" y="4188188"/>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a:t>
              </a:r>
              <a:endParaRPr lang="tr-TR" sz="2800" b="1" dirty="0">
                <a:solidFill>
                  <a:srgbClr val="9999FF"/>
                </a:solidFill>
              </a:endParaRPr>
            </a:p>
          </p:txBody>
        </p:sp>
      </p:grpSp>
      <p:grpSp>
        <p:nvGrpSpPr>
          <p:cNvPr id="25" name="24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18.700</a:t>
              </a:r>
              <a:endParaRPr lang="tr-TR" sz="2500" b="1" dirty="0">
                <a:solidFill>
                  <a:srgbClr val="FF9900"/>
                </a:solidFill>
              </a:endParaRPr>
            </a:p>
          </p:txBody>
        </p:sp>
      </p:grpSp>
      <p:grpSp>
        <p:nvGrpSpPr>
          <p:cNvPr id="24" name="23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a:t>
              </a:r>
              <a:r>
                <a:rPr lang="tr-TR" sz="1400" b="1" dirty="0" err="1" smtClean="0">
                  <a:latin typeface="+mj-lt"/>
                </a:rPr>
                <a:t>Başaı</a:t>
              </a:r>
              <a:r>
                <a:rPr lang="tr-TR" sz="1400" b="1" dirty="0" smtClean="0">
                  <a:latin typeface="+mj-lt"/>
                </a:rPr>
                <a:t> </a:t>
              </a:r>
              <a:r>
                <a:rPr lang="tr-TR" sz="1400" b="1" dirty="0" smtClean="0">
                  <a:latin typeface="+mj-lt"/>
                </a:rPr>
                <a:t>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a:t>
              </a:r>
              <a:r>
                <a:rPr lang="tr-TR" sz="2800" b="1" dirty="0" smtClean="0"/>
                <a:t> </a:t>
              </a:r>
              <a:r>
                <a:rPr lang="tr-TR" sz="2800" b="1" dirty="0" smtClean="0">
                  <a:solidFill>
                    <a:schemeClr val="accent1">
                      <a:lumMod val="75000"/>
                    </a:schemeClr>
                  </a:solidFill>
                </a:rPr>
                <a:t>383,31</a:t>
              </a:r>
              <a:endParaRPr lang="tr-TR" sz="2800" dirty="0">
                <a:solidFill>
                  <a:schemeClr val="accent1">
                    <a:lumMod val="75000"/>
                  </a:schemeClr>
                </a:solidFill>
              </a:endParaRPr>
            </a:p>
          </p:txBody>
        </p:sp>
      </p:grpSp>
      <p:grpSp>
        <p:nvGrpSpPr>
          <p:cNvPr id="23" name="22 Grup"/>
          <p:cNvGrpSpPr/>
          <p:nvPr/>
        </p:nvGrpSpPr>
        <p:grpSpPr>
          <a:xfrm>
            <a:off x="6633037" y="2499742"/>
            <a:ext cx="1539363" cy="694554"/>
            <a:chOff x="6633037"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SÖZEL</a:t>
              </a:r>
              <a:endParaRPr lang="tr-TR" sz="2800" b="1" dirty="0">
                <a:solidFill>
                  <a:schemeClr val="accent2">
                    <a:lumMod val="75000"/>
                  </a:schemeClr>
                </a:solidFill>
              </a:endParaRPr>
            </a:p>
          </p:txBody>
        </p:sp>
      </p:grpSp>
      <p:grpSp>
        <p:nvGrpSpPr>
          <p:cNvPr id="27" name="26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2.762</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2113264" cy="364647"/>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*Düzce Üniversitesi</a:t>
            </a:r>
            <a:endParaRPr lang="tr-TR" sz="1900" b="1" dirty="0">
              <a:solidFill>
                <a:schemeClr val="accent1">
                  <a:lumMod val="75000"/>
                </a:schemeClr>
              </a:solidFill>
            </a:endParaRPr>
          </a:p>
        </p:txBody>
      </p:sp>
    </p:spTree>
    <p:extLst>
      <p:ext uri="{BB962C8B-B14F-4D97-AF65-F5344CB8AC3E}">
        <p14:creationId xmlns="" xmlns:p14="http://schemas.microsoft.com/office/powerpoint/2010/main" val="256135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1+#ppt_w/2"/>
                                          </p:val>
                                        </p:tav>
                                        <p:tav tm="100000">
                                          <p:val>
                                            <p:strVal val="#ppt_x"/>
                                          </p:val>
                                        </p:tav>
                                      </p:tavLst>
                                    </p:anim>
                                    <p:anim calcmode="lin" valueType="num">
                                      <p:cBhvr additive="base">
                                        <p:cTn id="29" dur="10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fill="hold"/>
                                        <p:tgtEl>
                                          <p:spTgt spid="24"/>
                                        </p:tgtEl>
                                        <p:attrNameLst>
                                          <p:attrName>ppt_x</p:attrName>
                                        </p:attrNameLst>
                                      </p:cBhvr>
                                      <p:tavLst>
                                        <p:tav tm="0">
                                          <p:val>
                                            <p:strVal val="#ppt_x"/>
                                          </p:val>
                                        </p:tav>
                                        <p:tav tm="100000">
                                          <p:val>
                                            <p:strVal val="#ppt_x"/>
                                          </p:val>
                                        </p:tav>
                                      </p:tavLst>
                                    </p:anim>
                                    <p:anim calcmode="lin" valueType="num">
                                      <p:cBhvr additive="base">
                                        <p:cTn id="34" dur="1000" fill="hold"/>
                                        <p:tgtEl>
                                          <p:spTgt spid="24"/>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12"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1000" fill="hold"/>
                                        <p:tgtEl>
                                          <p:spTgt spid="25"/>
                                        </p:tgtEl>
                                        <p:attrNameLst>
                                          <p:attrName>ppt_x</p:attrName>
                                        </p:attrNameLst>
                                      </p:cBhvr>
                                      <p:tavLst>
                                        <p:tav tm="0">
                                          <p:val>
                                            <p:strVal val="0-#ppt_w/2"/>
                                          </p:val>
                                        </p:tav>
                                        <p:tav tm="100000">
                                          <p:val>
                                            <p:strVal val="#ppt_x"/>
                                          </p:val>
                                        </p:tav>
                                      </p:tavLst>
                                    </p:anim>
                                    <p:anim calcmode="lin" valueType="num">
                                      <p:cBhvr additive="base">
                                        <p:cTn id="39" dur="10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12"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0-#ppt_w/2"/>
                                          </p:val>
                                        </p:tav>
                                        <p:tav tm="100000">
                                          <p:val>
                                            <p:strVal val="#ppt_x"/>
                                          </p:val>
                                        </p:tav>
                                      </p:tavLst>
                                    </p:anim>
                                    <p:anim calcmode="lin" valueType="num">
                                      <p:cBhvr additive="base">
                                        <p:cTn id="44" dur="1000" fill="hold"/>
                                        <p:tgtEl>
                                          <p:spTgt spid="26"/>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6"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1000" fill="hold"/>
                                        <p:tgtEl>
                                          <p:spTgt spid="27"/>
                                        </p:tgtEl>
                                        <p:attrNameLst>
                                          <p:attrName>ppt_x</p:attrName>
                                        </p:attrNameLst>
                                      </p:cBhvr>
                                      <p:tavLst>
                                        <p:tav tm="0">
                                          <p:val>
                                            <p:strVal val="1+#ppt_w/2"/>
                                          </p:val>
                                        </p:tav>
                                        <p:tav tm="100000">
                                          <p:val>
                                            <p:strVal val="#ppt_x"/>
                                          </p:val>
                                        </p:tav>
                                      </p:tavLst>
                                    </p:anim>
                                    <p:anim calcmode="lin" valueType="num">
                                      <p:cBhvr additive="base">
                                        <p:cTn id="49" dur="1000" fill="hold"/>
                                        <p:tgtEl>
                                          <p:spTgt spid="27"/>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8" presetClass="entr" presetSubtype="16"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amond(in)">
                                      <p:cBhvr>
                                        <p:cTn id="5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ÖZEL EĞİTİM ÖĞRETMENLİĞİ</a:t>
            </a:r>
            <a:endParaRPr lang="id-ID" sz="2800" dirty="0"/>
          </a:p>
        </p:txBody>
      </p:sp>
      <p:grpSp>
        <p:nvGrpSpPr>
          <p:cNvPr id="3" name="Group 18"/>
          <p:cNvGrpSpPr/>
          <p:nvPr/>
        </p:nvGrpSpPr>
        <p:grpSpPr>
          <a:xfrm>
            <a:off x="179512" y="555526"/>
            <a:ext cx="8856984" cy="1368152"/>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7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t>
              </a:r>
              <a:r>
                <a:rPr lang="tr-TR" sz="1700" dirty="0" smtClean="0">
                  <a:solidFill>
                    <a:schemeClr val="tx2">
                      <a:lumMod val="75000"/>
                    </a:schemeClr>
                  </a:solidFill>
                </a:rPr>
                <a:t> </a:t>
              </a:r>
              <a:r>
                <a:rPr lang="tr-TR" sz="1700" dirty="0" smtClean="0">
                  <a:solidFill>
                    <a:schemeClr val="tx1">
                      <a:lumMod val="85000"/>
                      <a:lumOff val="15000"/>
                    </a:schemeClr>
                  </a:solidFill>
                </a:rPr>
                <a:t>Programın temel amacı, özel gereksinimli bireylere, toplumdaki diğer bireyler gibi bağımsız, üretken ve topluma aktif katılımcı olmalarını sağlayacak becerileri kazandırabilen, farklı öğretim tekniklerini ve yöntemlerini bilen ve kullanabilen, özel gereksinimli bireylere ve ailelerine destek hizmetleri sağlayabilen öğretmenler yetiştirmektir.</a:t>
              </a:r>
              <a:endParaRPr lang="id-ID" sz="17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12" y="2003819"/>
            <a:ext cx="8856984" cy="1504035"/>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273126"/>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smtClean="0"/>
                <a:t> </a:t>
              </a:r>
              <a:r>
                <a:rPr lang="tr-TR" sz="1800" dirty="0" smtClean="0"/>
                <a:t>Eğitim Bilimine Giriş, Psikolojiye Giriş, Eğitim Psikolojisi, Zihin Engelliler ve Eğitimi, Engellilere Yönelik Tutumların Değiştirilmesi, Sağlık Bilgisi ve İlk Yardım, Öğretim İlke ve Yöntemleri,Yasalar ve Özel Eğitim, Bireyselleştirilmiş Eğitim Programları, Sınıf Yönetimi, Aile Eğitimi ve Rehberliği, Okuma Yazma Öğretimi gibi dersler okutulmaktadır.</a:t>
              </a:r>
              <a:endParaRPr lang="tr-TR" sz="18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576538"/>
            <a:ext cx="8856984" cy="1371476"/>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819337"/>
            </a:xfrm>
            <a:prstGeom prst="rect">
              <a:avLst/>
            </a:prstGeom>
          </p:spPr>
          <p:txBody>
            <a:bodyPr wrap="square">
              <a:spAutoFit/>
            </a:bodyPr>
            <a:lstStyle/>
            <a:p>
              <a:pPr algn="just"/>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 </a:t>
              </a:r>
              <a:r>
                <a:rPr lang="tr-TR" sz="1800" dirty="0" smtClean="0"/>
                <a:t>Özel Eğitim Öğretmenliği Bölümünde okumak isteyenlerin; insanları tanımak ve onların sorunlarıyla ilgilenmek isteyen, iletişim becerilerini geliştirebilecek, insan haklarına duyarlı, yardımsever, hoşgörülü, sabırlı,insanların değişme ve gelişme gücüne sahip olduklarına inanan, yaşadığı çevreye duyarlı kişiler olmaları gerekir.</a:t>
              </a:r>
              <a:endParaRPr lang="tr-TR"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ÖZEL EĞİTİM ÖĞRETMENLİĞİ</a:t>
            </a:r>
            <a:endParaRPr lang="id-ID" dirty="0"/>
          </a:p>
        </p:txBody>
      </p:sp>
      <p:grpSp>
        <p:nvGrpSpPr>
          <p:cNvPr id="3" name="Group 27"/>
          <p:cNvGrpSpPr/>
          <p:nvPr/>
        </p:nvGrpSpPr>
        <p:grpSpPr>
          <a:xfrm>
            <a:off x="107504" y="771549"/>
            <a:ext cx="4464496" cy="4104448"/>
            <a:chOff x="6337108" y="2156584"/>
            <a:chExt cx="1540216" cy="1543865"/>
          </a:xfrm>
        </p:grpSpPr>
        <p:grpSp>
          <p:nvGrpSpPr>
            <p:cNvPr id="4" name="Group 13"/>
            <p:cNvGrpSpPr/>
            <p:nvPr/>
          </p:nvGrpSpPr>
          <p:grpSpPr>
            <a:xfrm>
              <a:off x="6337108" y="2156584"/>
              <a:ext cx="1540216" cy="1543865"/>
              <a:chOff x="3948362" y="2605388"/>
              <a:chExt cx="1973242" cy="1977918"/>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5388"/>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1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endParaRPr>
              </a:p>
              <a:p>
                <a:pPr algn="just"/>
                <a:r>
                  <a:rPr lang="tr-TR" sz="14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Mezunların Kazandıkları Unvan ve Yaptıkları İşler:</a:t>
                </a:r>
                <a:r>
                  <a:rPr lang="tr-TR" sz="1400" dirty="0" smtClean="0"/>
                  <a:t> </a:t>
                </a:r>
                <a:r>
                  <a:rPr lang="tr-TR" sz="1600" dirty="0" smtClean="0">
                    <a:solidFill>
                      <a:schemeClr val="tx1">
                        <a:lumMod val="85000"/>
                        <a:lumOff val="15000"/>
                      </a:schemeClr>
                    </a:solidFill>
                  </a:rPr>
                  <a:t>Mezunlar ‘Özel Eğitim Öğretmeni’ unvanı alırlar. Müfredata göre faaliyetleri ve dersleri planlar, öğrenciler için bireysel eğitim planları hazırlar, öğrencilerin özel ihtiyaçları için kaynak sağlar, testler yapar, öğrencilere yeni beceriler öğretir ve var olan becerilerin üstüne yenilerini inşa eder, öğrencilere yetersiz oldukları konularında ve güçlüklerle başa çıkmaları konusunda yardımcı olur, öğrencilerin ihtiyaçları doğrultusunda </a:t>
                </a:r>
                <a:r>
                  <a:rPr lang="tr-TR" sz="1600" dirty="0" err="1" smtClean="0">
                    <a:solidFill>
                      <a:schemeClr val="tx1">
                        <a:lumMod val="85000"/>
                        <a:lumOff val="15000"/>
                      </a:schemeClr>
                    </a:solidFill>
                  </a:rPr>
                  <a:t>ebeveyinlerle</a:t>
                </a:r>
                <a:r>
                  <a:rPr lang="tr-TR" sz="1600" dirty="0" smtClean="0">
                    <a:solidFill>
                      <a:schemeClr val="tx1">
                        <a:lumMod val="85000"/>
                        <a:lumOff val="15000"/>
                      </a:schemeClr>
                    </a:solidFill>
                  </a:rPr>
                  <a:t>, bakıcılarla, tıp uzmanlarıyla ve diğer alanlardan eğitim uzmanlarıyla görüşür.</a:t>
                </a:r>
                <a:endParaRPr lang="id-ID" sz="1400" dirty="0">
                  <a:solidFill>
                    <a:schemeClr val="tx1">
                      <a:lumMod val="85000"/>
                      <a:lumOff val="1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788024" y="699542"/>
            <a:ext cx="4211960"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Çalışma </a:t>
              </a:r>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Alanları: </a:t>
              </a:r>
              <a:r>
                <a:rPr lang="tr-TR" sz="1600" dirty="0" smtClean="0">
                  <a:solidFill>
                    <a:schemeClr val="tx1">
                      <a:lumMod val="85000"/>
                      <a:lumOff val="15000"/>
                    </a:schemeClr>
                  </a:solidFill>
                </a:rPr>
                <a:t>Özel Eğitim Öğretmenliği son yıllarda eğitim alanında en çok tercih edilen bölümler arasında yer almaktadır. Özel Eğitim Öğretmenliği Bölümü mezunlarının başlıca çalışma alanları öncelikli olarak eğitim hizmet alanları, Milli Eğitim Bakanlığına, özel eğitim okulları, özel eğitim sınıfları, özel okullar, özel eğitim ve rehabilitasyon merkezleri, rehberlik araştırma merkezleri, engelli bireylere odaklanan Sivil Toplum Kuruluşları, sağlık hizmet alanı, sosyal yardım hizmeti sunan bazı kurum ve kuruluşları içeren zengin kariyer olanakları sunmaktadır.</a:t>
              </a:r>
            </a:p>
            <a:p>
              <a:r>
                <a:rPr lang="tr-TR" dirty="0" smtClean="0"/>
                <a:t/>
              </a:r>
              <a:br>
                <a:rPr lang="tr-TR" dirty="0" smtClean="0"/>
              </a:b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DİŞ HEKİMLİĞİ</a:t>
            </a:r>
            <a:endParaRPr lang="id-ID" dirty="0"/>
          </a:p>
        </p:txBody>
      </p:sp>
      <p:sp>
        <p:nvSpPr>
          <p:cNvPr id="35" name="34 Oval"/>
          <p:cNvSpPr/>
          <p:nvPr/>
        </p:nvSpPr>
        <p:spPr>
          <a:xfrm>
            <a:off x="61575"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7" name="26 Grup"/>
          <p:cNvGrpSpPr/>
          <p:nvPr/>
        </p:nvGrpSpPr>
        <p:grpSpPr>
          <a:xfrm>
            <a:off x="815954" y="3992256"/>
            <a:ext cx="2194613" cy="699078"/>
            <a:chOff x="815954" y="3992256"/>
            <a:chExt cx="2194613" cy="699078"/>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815954" y="4188188"/>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a:t>
              </a:r>
              <a:endParaRPr lang="tr-TR" sz="2800" b="1" dirty="0">
                <a:solidFill>
                  <a:srgbClr val="9999FF"/>
                </a:solidFill>
              </a:endParaRPr>
            </a:p>
          </p:txBody>
        </p:sp>
      </p:grpSp>
      <p:grpSp>
        <p:nvGrpSpPr>
          <p:cNvPr id="26" name="25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27.400</a:t>
              </a:r>
              <a:endParaRPr lang="tr-TR" sz="2500" b="1" dirty="0">
                <a:solidFill>
                  <a:srgbClr val="FF9900"/>
                </a:solidFill>
              </a:endParaRPr>
            </a:p>
          </p:txBody>
        </p:sp>
      </p:grpSp>
      <p:grpSp>
        <p:nvGrpSpPr>
          <p:cNvPr id="24" name="23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a:t>
              </a:r>
              <a:r>
                <a:rPr lang="tr-TR" sz="2800" b="1" dirty="0" smtClean="0"/>
                <a:t> </a:t>
              </a:r>
              <a:r>
                <a:rPr lang="tr-TR" sz="2800" b="1" dirty="0" smtClean="0">
                  <a:solidFill>
                    <a:schemeClr val="accent1">
                      <a:lumMod val="75000"/>
                    </a:schemeClr>
                  </a:solidFill>
                </a:rPr>
                <a:t>443,98</a:t>
              </a:r>
              <a:endParaRPr lang="tr-TR" sz="2800" dirty="0">
                <a:solidFill>
                  <a:schemeClr val="accent1">
                    <a:lumMod val="75000"/>
                  </a:schemeClr>
                </a:solidFill>
              </a:endParaRPr>
            </a:p>
          </p:txBody>
        </p:sp>
      </p:grpSp>
      <p:grpSp>
        <p:nvGrpSpPr>
          <p:cNvPr id="23" name="22 Grup"/>
          <p:cNvGrpSpPr/>
          <p:nvPr/>
        </p:nvGrpSpPr>
        <p:grpSpPr>
          <a:xfrm>
            <a:off x="6633037" y="2499742"/>
            <a:ext cx="1539363" cy="694554"/>
            <a:chOff x="6633037"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28" name="27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5.979</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2266960"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Bingöl üniversitesi</a:t>
            </a:r>
            <a:endParaRPr lang="tr-TR" sz="1900" b="1" dirty="0">
              <a:solidFill>
                <a:schemeClr val="accent1">
                  <a:lumMod val="75000"/>
                </a:schemeClr>
              </a:solidFill>
            </a:endParaRPr>
          </a:p>
        </p:txBody>
      </p:sp>
    </p:spTree>
    <p:extLst>
      <p:ext uri="{BB962C8B-B14F-4D97-AF65-F5344CB8AC3E}">
        <p14:creationId xmlns="" xmlns:p14="http://schemas.microsoft.com/office/powerpoint/2010/main" val="256135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1+#ppt_w/2"/>
                                          </p:val>
                                        </p:tav>
                                        <p:tav tm="100000">
                                          <p:val>
                                            <p:strVal val="#ppt_x"/>
                                          </p:val>
                                        </p:tav>
                                      </p:tavLst>
                                    </p:anim>
                                    <p:anim calcmode="lin" valueType="num">
                                      <p:cBhvr additive="base">
                                        <p:cTn id="29" dur="10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fill="hold"/>
                                        <p:tgtEl>
                                          <p:spTgt spid="24"/>
                                        </p:tgtEl>
                                        <p:attrNameLst>
                                          <p:attrName>ppt_x</p:attrName>
                                        </p:attrNameLst>
                                      </p:cBhvr>
                                      <p:tavLst>
                                        <p:tav tm="0">
                                          <p:val>
                                            <p:strVal val="#ppt_x"/>
                                          </p:val>
                                        </p:tav>
                                        <p:tav tm="100000">
                                          <p:val>
                                            <p:strVal val="#ppt_x"/>
                                          </p:val>
                                        </p:tav>
                                      </p:tavLst>
                                    </p:anim>
                                    <p:anim calcmode="lin" valueType="num">
                                      <p:cBhvr additive="base">
                                        <p:cTn id="34" dur="1000" fill="hold"/>
                                        <p:tgtEl>
                                          <p:spTgt spid="24"/>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0-#ppt_w/2"/>
                                          </p:val>
                                        </p:tav>
                                        <p:tav tm="100000">
                                          <p:val>
                                            <p:strVal val="#ppt_x"/>
                                          </p:val>
                                        </p:tav>
                                      </p:tavLst>
                                    </p:anim>
                                    <p:anim calcmode="lin" valueType="num">
                                      <p:cBhvr additive="base">
                                        <p:cTn id="39" dur="10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12"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0-#ppt_w/2"/>
                                          </p:val>
                                        </p:tav>
                                        <p:tav tm="100000">
                                          <p:val>
                                            <p:strVal val="#ppt_x"/>
                                          </p:val>
                                        </p:tav>
                                      </p:tavLst>
                                    </p:anim>
                                    <p:anim calcmode="lin" valueType="num">
                                      <p:cBhvr additive="base">
                                        <p:cTn id="44" dur="10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6"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1000" fill="hold"/>
                                        <p:tgtEl>
                                          <p:spTgt spid="28"/>
                                        </p:tgtEl>
                                        <p:attrNameLst>
                                          <p:attrName>ppt_x</p:attrName>
                                        </p:attrNameLst>
                                      </p:cBhvr>
                                      <p:tavLst>
                                        <p:tav tm="0">
                                          <p:val>
                                            <p:strVal val="1+#ppt_w/2"/>
                                          </p:val>
                                        </p:tav>
                                        <p:tav tm="100000">
                                          <p:val>
                                            <p:strVal val="#ppt_x"/>
                                          </p:val>
                                        </p:tav>
                                      </p:tavLst>
                                    </p:anim>
                                    <p:anim calcmode="lin" valueType="num">
                                      <p:cBhvr additive="base">
                                        <p:cTn id="49"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DİŞ HEKİMLİĞİ</a:t>
            </a:r>
            <a:endParaRPr lang="id-ID" sz="2800" dirty="0"/>
          </a:p>
        </p:txBody>
      </p:sp>
      <p:grpSp>
        <p:nvGrpSpPr>
          <p:cNvPr id="3" name="Group 18"/>
          <p:cNvGrpSpPr/>
          <p:nvPr/>
        </p:nvGrpSpPr>
        <p:grpSpPr>
          <a:xfrm>
            <a:off x="179512" y="555526"/>
            <a:ext cx="8856984" cy="936104"/>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7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t>
              </a:r>
              <a:r>
                <a:rPr lang="tr-TR" sz="1700" dirty="0" smtClean="0">
                  <a:solidFill>
                    <a:schemeClr val="tx2">
                      <a:lumMod val="75000"/>
                    </a:schemeClr>
                  </a:solidFill>
                </a:rPr>
                <a:t> </a:t>
              </a:r>
              <a:r>
                <a:rPr lang="tr-TR" sz="2000" dirty="0" smtClean="0">
                  <a:solidFill>
                    <a:schemeClr val="tx1">
                      <a:lumMod val="85000"/>
                      <a:lumOff val="15000"/>
                    </a:schemeClr>
                  </a:solidFill>
                </a:rPr>
                <a:t> </a:t>
              </a:r>
              <a:r>
                <a:rPr lang="tr-TR" sz="1800" dirty="0" smtClean="0"/>
                <a:t> </a:t>
              </a:r>
              <a:r>
                <a:rPr lang="tr-TR" sz="1600" dirty="0" err="1" smtClean="0">
                  <a:solidFill>
                    <a:schemeClr val="tx1">
                      <a:lumMod val="85000"/>
                      <a:lumOff val="15000"/>
                    </a:schemeClr>
                  </a:solidFill>
                </a:rPr>
                <a:t>Dişhekimliği</a:t>
              </a:r>
              <a:r>
                <a:rPr lang="tr-TR" sz="1600" dirty="0" smtClean="0">
                  <a:solidFill>
                    <a:schemeClr val="tx1">
                      <a:lumMod val="85000"/>
                      <a:lumOff val="15000"/>
                    </a:schemeClr>
                  </a:solidFill>
                </a:rPr>
                <a:t>, baş, yüz, ağız, çeneler ve dişlerin normal yapısını; görevlerini, hastalıklarını inceleyen ve bu hastalıkların koruyucu, iyileştirici tedavilerini kendine uğraş edinen uzmanlar yetiştirmek. </a:t>
              </a:r>
              <a:endParaRPr lang="id-ID" sz="17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12" y="1563638"/>
            <a:ext cx="8856984" cy="1559788"/>
            <a:chOff x="395536" y="771551"/>
            <a:chExt cx="8424936" cy="1499049"/>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grpSp>
          <p:sp>
            <p:nvSpPr>
              <p:cNvPr id="10" name="TextBox 9"/>
              <p:cNvSpPr txBox="1"/>
              <p:nvPr/>
            </p:nvSpPr>
            <p:spPr>
              <a:xfrm>
                <a:off x="4509642" y="2419044"/>
                <a:ext cx="1356516" cy="436993"/>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1499049"/>
            </a:xfrm>
            <a:prstGeom prst="rect">
              <a:avLst/>
            </a:prstGeom>
          </p:spPr>
          <p:txBody>
            <a:bodyPr wrap="square">
              <a:spAutoFit/>
            </a:bodyPr>
            <a:lstStyle/>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 </a:t>
              </a:r>
              <a:r>
                <a:rPr lang="tr-TR" sz="1400" dirty="0" smtClean="0"/>
                <a:t> Türkiye’de diş hekimliği eğitimi liseden sonra 5 yıl olup, Temel Tıp - </a:t>
              </a:r>
              <a:r>
                <a:rPr lang="tr-TR" sz="1400" dirty="0" err="1" smtClean="0"/>
                <a:t>Dişhekimliği</a:t>
              </a:r>
              <a:r>
                <a:rPr lang="tr-TR" sz="1400" dirty="0" smtClean="0"/>
                <a:t> ve Klinik Diş hekimliği </a:t>
              </a:r>
              <a:r>
                <a:rPr lang="nn-NO" sz="1400" dirty="0" smtClean="0"/>
                <a:t>eğitimi olarak iki aşamadan oluşur</a:t>
              </a:r>
              <a:r>
                <a:rPr lang="tr-TR" sz="1400" dirty="0" smtClean="0"/>
                <a:t>.</a:t>
              </a:r>
              <a:r>
                <a:rPr lang="nn-NO" sz="1400" dirty="0" smtClean="0"/>
                <a:t> </a:t>
              </a:r>
              <a:r>
                <a:rPr lang="tr-TR" sz="1400" dirty="0" smtClean="0"/>
                <a:t>Beş yıllık eğitim boyunca öğrenciler hem teorik hem de pratik olarak yetiştirilir. Temel Diş hekimliği eğitiminde, öğrencilere temel fen bilimleri dersleri ile hekimlik nosyonunu almaları için temel tıp dersleri verilmektedir. Bu derslerin yanı sıra el becerilerini geliştirecek ve ağız-diş morfolojisini uygulayarak öğrenecekleri dersleri de alırlar. Eğitimin son iki yılında ise, meslek ağırlıklı teorik dersler ve pratik uygulamalar ağırlık kazanmaktadır.</a:t>
              </a:r>
              <a:endParaRPr lang="tr-TR" sz="14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004085"/>
            <a:ext cx="8856984" cy="2159953"/>
            <a:chOff x="395536" y="771550"/>
            <a:chExt cx="8424936" cy="1395650"/>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395649"/>
            </a:xfrm>
            <a:prstGeom prst="rect">
              <a:avLst/>
            </a:prstGeom>
          </p:spPr>
          <p:txBody>
            <a:bodyPr wrap="square">
              <a:spAutoFit/>
            </a:bodyPr>
            <a:lstStyle/>
            <a:p>
              <a:pPr algn="just"/>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dirty="0" smtClean="0"/>
                <a:t> Diş hekimliği programına girebilmek için üstün bir akademik yeteneğin yanı sıra fen derslerinde başarılı olmak gerekir. Diş hekimliği eğitiminin uygulamalı kısmı, el ve parmak becerisi, uzay ilişkileri yeteneği ve estetik görüş gerektirmektedir. Bir diş hekimi hastaları ile iyi ilişki kurabilmeli, onların güvenini kazanabilmelidir. Bunun için diş hekimi olmayı düşünen bir kimsenin hoşgörülü, güler yüzlü olması ve insanlara içten ilgi duyması gerekir. Ayrıca bir diş hekiminin uzun süre ayakta çalışabilmesi için bedence güçlü olması beklenir. Diş hekimliği eğitimi oldukça masraflı bir eğitimdir. Öğrenciler uygulamalarda kullanacakları alet ve gereçleri kendileri sağlamak durumundadırlar ve bu da oldukça ağır bir mali yük getirmektedir.</a:t>
              </a:r>
              <a:endParaRPr lang="tr-TR"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DİŞ HEKİMLİĞİ</a:t>
            </a:r>
            <a:endParaRPr lang="id-ID" dirty="0"/>
          </a:p>
        </p:txBody>
      </p:sp>
      <p:grpSp>
        <p:nvGrpSpPr>
          <p:cNvPr id="3" name="Group 27"/>
          <p:cNvGrpSpPr/>
          <p:nvPr/>
        </p:nvGrpSpPr>
        <p:grpSpPr>
          <a:xfrm>
            <a:off x="107504" y="774247"/>
            <a:ext cx="4464496" cy="4101741"/>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Mezunların Kazandıkları Unvan ve Yaptıkları İşler</a:t>
                </a:r>
                <a:r>
                  <a:rPr lang="tr-TR" sz="18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p>
              <a:p>
                <a:pPr algn="just"/>
                <a:r>
                  <a:rPr lang="tr-TR" sz="1600" dirty="0" smtClean="0">
                    <a:solidFill>
                      <a:schemeClr val="tx1">
                        <a:lumMod val="85000"/>
                        <a:lumOff val="15000"/>
                      </a:schemeClr>
                    </a:solidFill>
                  </a:rPr>
                  <a:t> Beş yıllık teorik </a:t>
                </a:r>
                <a:r>
                  <a:rPr lang="tr-TR" sz="1600" i="1" dirty="0" smtClean="0">
                    <a:solidFill>
                      <a:schemeClr val="tx1">
                        <a:lumMod val="85000"/>
                        <a:lumOff val="15000"/>
                      </a:schemeClr>
                    </a:solidFill>
                  </a:rPr>
                  <a:t>ve</a:t>
                </a:r>
                <a:r>
                  <a:rPr lang="tr-TR" sz="1600" dirty="0" smtClean="0">
                    <a:solidFill>
                      <a:schemeClr val="tx1">
                        <a:lumMod val="85000"/>
                        <a:lumOff val="15000"/>
                      </a:schemeClr>
                    </a:solidFill>
                  </a:rPr>
                  <a:t> pratik öğretim ve sınavlarını başarıyla tamamlayan öğrencilere diş hekimi diploması verilir. Eğitimlerini başarı ile tamamlayan öğrencilerin meslek içinde uzmanlık veya doktora sınavlarına girerek akademik kariyere devam etmeleri veya o dalda uzman veya doktoralı diş hekimi olarak görev yapmaları mümkündür.</a:t>
                </a:r>
              </a:p>
              <a:p>
                <a:pPr algn="just"/>
                <a:r>
                  <a:rPr lang="tr-TR" sz="1600" dirty="0" smtClean="0">
                    <a:solidFill>
                      <a:schemeClr val="tx1">
                        <a:lumMod val="85000"/>
                        <a:lumOff val="15000"/>
                      </a:schemeClr>
                    </a:solidFill>
                  </a:rPr>
                  <a:t>Diş hekimliği lisans eğitimini tamamlayan (diş hekimliği diplomasına sahip olan) diş hekimi yüksek lisansını iki alanda gerçekleştirebilir;</a:t>
                </a:r>
              </a:p>
              <a:p>
                <a:pPr algn="just"/>
                <a:r>
                  <a:rPr lang="tr-TR" sz="1600" b="1" dirty="0" smtClean="0">
                    <a:solidFill>
                      <a:schemeClr val="bg1"/>
                    </a:solidFill>
                  </a:rPr>
                  <a:t>1-Uzmanlık</a:t>
                </a:r>
                <a:r>
                  <a:rPr lang="tr-TR" sz="1600" b="1" dirty="0" smtClean="0">
                    <a:solidFill>
                      <a:schemeClr val="tx1"/>
                    </a:solidFill>
                  </a:rPr>
                  <a:t> (</a:t>
                </a:r>
                <a:r>
                  <a:rPr lang="tr-TR" sz="1600" dirty="0" smtClean="0">
                    <a:solidFill>
                      <a:schemeClr val="tx1">
                        <a:lumMod val="85000"/>
                        <a:lumOff val="15000"/>
                      </a:schemeClr>
                    </a:solidFill>
                  </a:rPr>
                  <a:t>Ortodonti ve Diş Protezi)</a:t>
                </a:r>
              </a:p>
              <a:p>
                <a:pPr algn="just"/>
                <a:r>
                  <a:rPr lang="tr-TR" sz="1600" b="1" dirty="0" smtClean="0">
                    <a:solidFill>
                      <a:schemeClr val="bg1"/>
                    </a:solidFill>
                  </a:rPr>
                  <a:t>2-Doktora </a:t>
                </a:r>
                <a:r>
                  <a:rPr lang="tr-TR" sz="1600" b="1" dirty="0" smtClean="0">
                    <a:solidFill>
                      <a:schemeClr val="tx1"/>
                    </a:solidFill>
                  </a:rPr>
                  <a:t>(</a:t>
                </a:r>
                <a:r>
                  <a:rPr lang="tr-TR" sz="1600" dirty="0" smtClean="0">
                    <a:solidFill>
                      <a:schemeClr val="tx1">
                        <a:lumMod val="85000"/>
                        <a:lumOff val="15000"/>
                      </a:schemeClr>
                    </a:solidFill>
                  </a:rPr>
                  <a:t>Diş hekimliği ana bilim </a:t>
                </a:r>
                <a:r>
                  <a:rPr lang="sv-SE" sz="1600" dirty="0" smtClean="0">
                    <a:solidFill>
                      <a:schemeClr val="tx1">
                        <a:lumMod val="85000"/>
                        <a:lumOff val="15000"/>
                      </a:schemeClr>
                    </a:solidFill>
                  </a:rPr>
                  <a:t>ve bilim dallarının tümünde doktora yapma olanağı</a:t>
                </a:r>
                <a:r>
                  <a:rPr lang="tr-TR" sz="1600" dirty="0" smtClean="0">
                    <a:solidFill>
                      <a:schemeClr val="tx1">
                        <a:lumMod val="85000"/>
                        <a:lumOff val="15000"/>
                      </a:schemeClr>
                    </a:solidFill>
                  </a:rPr>
                  <a:t> vardır.)</a:t>
                </a:r>
                <a:endParaRPr lang="id-ID" sz="1600" dirty="0">
                  <a:solidFill>
                    <a:schemeClr val="tx1">
                      <a:lumMod val="85000"/>
                      <a:lumOff val="1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788024" y="627534"/>
            <a:ext cx="4211960"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 </a:t>
              </a:r>
              <a:r>
                <a:rPr lang="tr-TR" sz="1600" dirty="0" smtClean="0">
                  <a:solidFill>
                    <a:schemeClr val="tx1">
                      <a:lumMod val="85000"/>
                      <a:lumOff val="15000"/>
                    </a:schemeClr>
                  </a:solidFill>
                </a:rPr>
                <a:t>Diş hekimleri, serbest çalışabilecekleri gibi bir devlet kuruluşunda da görev alabilirler. Muayenehane açacak bir diş hekiminin önce Türk Tabipler Odasına başvurması, Sağlık Bakanlığından muayenehane açma izni alması ve durumu Maliye Bakanlığına bildirmesi gerekir. Resmi ve özel hastanelerde veya dispanserlerde çalışmak isteyen diş hekimleri ilgili kurumlara başvurur ve açık yerlere tayin edilirler. Diş hekimleri Türk Tabipler Odasına üye olmak zorundadırlar. Diş hekimlerinin bir kısmı da uzmanlık eğitimi görüp üniversitelerde görev almaktadırlar. </a:t>
              </a:r>
              <a:endParaRPr lang="id-ID"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TIP</a:t>
            </a:r>
            <a:endParaRPr lang="id-ID" dirty="0"/>
          </a:p>
        </p:txBody>
      </p:sp>
      <p:sp>
        <p:nvSpPr>
          <p:cNvPr id="35" name="34 Oval"/>
          <p:cNvSpPr/>
          <p:nvPr/>
        </p:nvSpPr>
        <p:spPr>
          <a:xfrm>
            <a:off x="61575"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6" name="25 Grup"/>
          <p:cNvGrpSpPr/>
          <p:nvPr/>
        </p:nvGrpSpPr>
        <p:grpSpPr>
          <a:xfrm>
            <a:off x="817080" y="3992256"/>
            <a:ext cx="2193487" cy="666816"/>
            <a:chOff x="817080" y="3992256"/>
            <a:chExt cx="2193487" cy="666816"/>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1187624" y="4155926"/>
              <a:ext cx="1662512" cy="503146"/>
            </a:xfrm>
            <a:prstGeom prst="rect">
              <a:avLst/>
            </a:prstGeom>
            <a:noFill/>
          </p:spPr>
          <p:txBody>
            <a:bodyPr wrap="square" lIns="71561" tIns="35780" rIns="71561" bIns="35780" rtlCol="0">
              <a:spAutoFit/>
            </a:bodyPr>
            <a:lstStyle/>
            <a:p>
              <a:r>
                <a:rPr lang="tr-TR" sz="2800" b="1" dirty="0" smtClean="0">
                  <a:solidFill>
                    <a:srgbClr val="9999FF"/>
                  </a:solidFill>
                </a:rPr>
                <a:t>17.385</a:t>
              </a:r>
              <a:endParaRPr lang="tr-TR" sz="2800" b="1" dirty="0">
                <a:solidFill>
                  <a:srgbClr val="9999FF"/>
                </a:solidFill>
              </a:endParaRPr>
            </a:p>
          </p:txBody>
        </p:sp>
      </p:grpSp>
      <p:grpSp>
        <p:nvGrpSpPr>
          <p:cNvPr id="27" name="26 Grup"/>
          <p:cNvGrpSpPr/>
          <p:nvPr/>
        </p:nvGrpSpPr>
        <p:grpSpPr>
          <a:xfrm>
            <a:off x="447886" y="2669715"/>
            <a:ext cx="1787927" cy="981245"/>
            <a:chOff x="447886" y="2669715"/>
            <a:chExt cx="1787927" cy="981245"/>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611560" y="3147814"/>
              <a:ext cx="1539363" cy="503146"/>
            </a:xfrm>
            <a:prstGeom prst="rect">
              <a:avLst/>
            </a:prstGeom>
            <a:noFill/>
          </p:spPr>
          <p:txBody>
            <a:bodyPr wrap="square" lIns="71561" tIns="35780" rIns="71561" bIns="35780" rtlCol="0">
              <a:spAutoFit/>
            </a:bodyPr>
            <a:lstStyle/>
            <a:p>
              <a:r>
                <a:rPr lang="tr-TR" sz="2800" b="1" dirty="0" smtClean="0">
                  <a:solidFill>
                    <a:srgbClr val="FF9900"/>
                  </a:solidFill>
                </a:rPr>
                <a:t>19.170</a:t>
              </a:r>
              <a:endParaRPr lang="tr-TR" sz="2500" b="1" dirty="0">
                <a:solidFill>
                  <a:srgbClr val="FF9900"/>
                </a:solidFill>
              </a:endParaRPr>
            </a:p>
          </p:txBody>
        </p:sp>
      </p:grpSp>
      <p:grpSp>
        <p:nvGrpSpPr>
          <p:cNvPr id="23" name="22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461,47*</a:t>
              </a:r>
              <a:endParaRPr lang="tr-TR" sz="2800" dirty="0">
                <a:solidFill>
                  <a:schemeClr val="accent1">
                    <a:lumMod val="75000"/>
                  </a:schemeClr>
                </a:solidFill>
              </a:endParaRPr>
            </a:p>
          </p:txBody>
        </p:sp>
      </p:grpSp>
      <p:grpSp>
        <p:nvGrpSpPr>
          <p:cNvPr id="24" name="23 Grup"/>
          <p:cNvGrpSpPr/>
          <p:nvPr/>
        </p:nvGrpSpPr>
        <p:grpSpPr>
          <a:xfrm>
            <a:off x="6788684" y="2424801"/>
            <a:ext cx="1539363" cy="769495"/>
            <a:chOff x="6788684" y="2424801"/>
            <a:chExt cx="1539363" cy="769495"/>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788684" y="2424801"/>
              <a:ext cx="1539363" cy="503146"/>
            </a:xfrm>
            <a:prstGeom prst="rect">
              <a:avLst/>
            </a:prstGeom>
            <a:noFill/>
          </p:spPr>
          <p:txBody>
            <a:bodyPr wrap="square" lIns="71561" tIns="35780" rIns="71561" bIns="35780" rtlCol="0">
              <a:spAutoFit/>
            </a:bodyPr>
            <a:lstStyle/>
            <a:p>
              <a:r>
                <a:rPr lang="tr-TR" sz="2800" b="1" dirty="0" smtClean="0">
                  <a:solidFill>
                    <a:schemeClr val="accent2">
                      <a:lumMod val="75000"/>
                    </a:schemeClr>
                  </a:solidFill>
                </a:rPr>
                <a:t>Sayısal</a:t>
              </a:r>
              <a:endParaRPr lang="tr-TR" sz="2800" b="1" dirty="0">
                <a:solidFill>
                  <a:schemeClr val="accent2">
                    <a:lumMod val="75000"/>
                  </a:schemeClr>
                </a:solidFill>
              </a:endParaRPr>
            </a:p>
          </p:txBody>
        </p:sp>
      </p:grpSp>
      <p:grpSp>
        <p:nvGrpSpPr>
          <p:cNvPr id="25" name="24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chemeClr val="accent4">
                      <a:lumMod val="75000"/>
                    </a:schemeClr>
                  </a:solidFill>
                </a:rPr>
                <a:t>14.325</a:t>
              </a:r>
              <a:endParaRPr lang="tr-TR" sz="2800" b="1" dirty="0">
                <a:solidFill>
                  <a:schemeClr val="accent4">
                    <a:lumMod val="75000"/>
                  </a:schemeClr>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2654181" cy="364647"/>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*Kars Kafkas Üniversitesi</a:t>
            </a:r>
            <a:endParaRPr lang="tr-TR" sz="1900" b="1" dirty="0">
              <a:solidFill>
                <a:schemeClr val="accent1">
                  <a:lumMod val="75000"/>
                </a:schemeClr>
              </a:solidFill>
            </a:endParaRPr>
          </a:p>
        </p:txBody>
      </p:sp>
    </p:spTree>
    <p:extLst>
      <p:ext uri="{BB962C8B-B14F-4D97-AF65-F5344CB8AC3E}">
        <p14:creationId xmlns="" xmlns:p14="http://schemas.microsoft.com/office/powerpoint/2010/main" val="256135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1000" fill="hold"/>
                                        <p:tgtEl>
                                          <p:spTgt spid="24"/>
                                        </p:tgtEl>
                                        <p:attrNameLst>
                                          <p:attrName>ppt_x</p:attrName>
                                        </p:attrNameLst>
                                      </p:cBhvr>
                                      <p:tavLst>
                                        <p:tav tm="0">
                                          <p:val>
                                            <p:strVal val="1+#ppt_w/2"/>
                                          </p:val>
                                        </p:tav>
                                        <p:tav tm="100000">
                                          <p:val>
                                            <p:strVal val="#ppt_x"/>
                                          </p:val>
                                        </p:tav>
                                      </p:tavLst>
                                    </p:anim>
                                    <p:anim calcmode="lin" valueType="num">
                                      <p:cBhvr additive="base">
                                        <p:cTn id="29" dur="10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1000" fill="hold"/>
                                        <p:tgtEl>
                                          <p:spTgt spid="23"/>
                                        </p:tgtEl>
                                        <p:attrNameLst>
                                          <p:attrName>ppt_x</p:attrName>
                                        </p:attrNameLst>
                                      </p:cBhvr>
                                      <p:tavLst>
                                        <p:tav tm="0">
                                          <p:val>
                                            <p:strVal val="#ppt_x"/>
                                          </p:val>
                                        </p:tav>
                                        <p:tav tm="100000">
                                          <p:val>
                                            <p:strVal val="#ppt_x"/>
                                          </p:val>
                                        </p:tav>
                                      </p:tavLst>
                                    </p:anim>
                                    <p:anim calcmode="lin" valueType="num">
                                      <p:cBhvr additive="base">
                                        <p:cTn id="34" dur="10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1000" fill="hold"/>
                                        <p:tgtEl>
                                          <p:spTgt spid="27"/>
                                        </p:tgtEl>
                                        <p:attrNameLst>
                                          <p:attrName>ppt_x</p:attrName>
                                        </p:attrNameLst>
                                      </p:cBhvr>
                                      <p:tavLst>
                                        <p:tav tm="0">
                                          <p:val>
                                            <p:strVal val="0-#ppt_w/2"/>
                                          </p:val>
                                        </p:tav>
                                        <p:tav tm="100000">
                                          <p:val>
                                            <p:strVal val="#ppt_x"/>
                                          </p:val>
                                        </p:tav>
                                      </p:tavLst>
                                    </p:anim>
                                    <p:anim calcmode="lin" valueType="num">
                                      <p:cBhvr additive="base">
                                        <p:cTn id="39" dur="1000" fill="hold"/>
                                        <p:tgtEl>
                                          <p:spTgt spid="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ppt_x"/>
                                          </p:val>
                                        </p:tav>
                                        <p:tav tm="100000">
                                          <p:val>
                                            <p:strVal val="#ppt_x"/>
                                          </p:val>
                                        </p:tav>
                                      </p:tavLst>
                                    </p:anim>
                                    <p:anim calcmode="lin" valueType="num">
                                      <p:cBhvr additive="base">
                                        <p:cTn id="44" dur="1000" fill="hold"/>
                                        <p:tgtEl>
                                          <p:spTgt spid="26"/>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1000" fill="hold"/>
                                        <p:tgtEl>
                                          <p:spTgt spid="25"/>
                                        </p:tgtEl>
                                        <p:attrNameLst>
                                          <p:attrName>ppt_x</p:attrName>
                                        </p:attrNameLst>
                                      </p:cBhvr>
                                      <p:tavLst>
                                        <p:tav tm="0">
                                          <p:val>
                                            <p:strVal val="#ppt_x"/>
                                          </p:val>
                                        </p:tav>
                                        <p:tav tm="100000">
                                          <p:val>
                                            <p:strVal val="#ppt_x"/>
                                          </p:val>
                                        </p:tav>
                                      </p:tavLst>
                                    </p:anim>
                                    <p:anim calcmode="lin" valueType="num">
                                      <p:cBhvr additive="base">
                                        <p:cTn id="49" dur="1000" fill="hold"/>
                                        <p:tgtEl>
                                          <p:spTgt spid="25"/>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8" presetClass="entr" presetSubtype="16"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amond(in)">
                                      <p:cBhvr>
                                        <p:cTn id="5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ECZACILIK</a:t>
            </a:r>
            <a:endParaRPr lang="id-ID" dirty="0"/>
          </a:p>
        </p:txBody>
      </p:sp>
      <p:sp>
        <p:nvSpPr>
          <p:cNvPr id="35" name="34 Oval"/>
          <p:cNvSpPr/>
          <p:nvPr/>
        </p:nvSpPr>
        <p:spPr>
          <a:xfrm>
            <a:off x="61575"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6" name="25 Grup"/>
          <p:cNvGrpSpPr/>
          <p:nvPr/>
        </p:nvGrpSpPr>
        <p:grpSpPr>
          <a:xfrm>
            <a:off x="817080" y="3992256"/>
            <a:ext cx="2193487" cy="666816"/>
            <a:chOff x="817080" y="3992256"/>
            <a:chExt cx="2193487" cy="666816"/>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971600" y="4155926"/>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36.330</a:t>
              </a:r>
              <a:endParaRPr lang="tr-TR" sz="2800" b="1" dirty="0">
                <a:solidFill>
                  <a:srgbClr val="9999FF"/>
                </a:solidFill>
              </a:endParaRPr>
            </a:p>
          </p:txBody>
        </p:sp>
      </p:grpSp>
      <p:grpSp>
        <p:nvGrpSpPr>
          <p:cNvPr id="23" name="22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45.400</a:t>
              </a:r>
              <a:endParaRPr lang="tr-TR" sz="2500" b="1" dirty="0">
                <a:solidFill>
                  <a:srgbClr val="FF9900"/>
                </a:solidFill>
              </a:endParaRPr>
            </a:p>
          </p:txBody>
        </p:sp>
      </p:grpSp>
      <p:grpSp>
        <p:nvGrpSpPr>
          <p:cNvPr id="27" name="26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a:t>
              </a:r>
              <a:r>
                <a:rPr lang="tr-TR" sz="2800" b="1" dirty="0" smtClean="0"/>
                <a:t> </a:t>
              </a:r>
              <a:r>
                <a:rPr lang="tr-TR" sz="2800" b="1" dirty="0" smtClean="0">
                  <a:solidFill>
                    <a:schemeClr val="accent1">
                      <a:lumMod val="75000"/>
                    </a:schemeClr>
                  </a:solidFill>
                </a:rPr>
                <a:t>411,24</a:t>
              </a:r>
              <a:endParaRPr lang="tr-TR" sz="2800" dirty="0">
                <a:solidFill>
                  <a:schemeClr val="accent1">
                    <a:lumMod val="75000"/>
                  </a:schemeClr>
                </a:solidFill>
              </a:endParaRPr>
            </a:p>
          </p:txBody>
        </p:sp>
      </p:grpSp>
      <p:grpSp>
        <p:nvGrpSpPr>
          <p:cNvPr id="24" name="23 Grup"/>
          <p:cNvGrpSpPr/>
          <p:nvPr/>
        </p:nvGrpSpPr>
        <p:grpSpPr>
          <a:xfrm>
            <a:off x="6633037" y="2499742"/>
            <a:ext cx="1539363" cy="694554"/>
            <a:chOff x="6633037"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25" name="24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3.298</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3704918"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Ağrı İbrahim Çeçen Üniversitesi </a:t>
            </a:r>
            <a:endParaRPr lang="tr-TR" sz="1900" b="1" dirty="0">
              <a:solidFill>
                <a:schemeClr val="accent1">
                  <a:lumMod val="75000"/>
                </a:schemeClr>
              </a:solidFill>
            </a:endParaRPr>
          </a:p>
        </p:txBody>
      </p:sp>
    </p:spTree>
    <p:extLst>
      <p:ext uri="{BB962C8B-B14F-4D97-AF65-F5344CB8AC3E}">
        <p14:creationId xmlns="" xmlns:p14="http://schemas.microsoft.com/office/powerpoint/2010/main" val="256135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5"/>
                                        </p:tgtEl>
                                      </p:cBhvr>
                                    </p:animEffect>
                                  </p:childTnLst>
                                </p:cTn>
                              </p:par>
                            </p:childTnLst>
                          </p:cTn>
                        </p:par>
                        <p:par>
                          <p:cTn id="36" fill="hold">
                            <p:stCondLst>
                              <p:cond delay="2000"/>
                            </p:stCondLst>
                            <p:childTnLst>
                              <p:par>
                                <p:cTn id="37" presetID="5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770" decel="100000"/>
                                        <p:tgtEl>
                                          <p:spTgt spid="38"/>
                                        </p:tgtEl>
                                      </p:cBhvr>
                                    </p:animEffect>
                                    <p:animScale>
                                      <p:cBhvr>
                                        <p:cTn id="40" dur="770" decel="100000"/>
                                        <p:tgtEl>
                                          <p:spTgt spid="38"/>
                                        </p:tgtEl>
                                      </p:cBhvr>
                                      <p:from x="10000" y="10000"/>
                                      <p:to x="200000" y="450000"/>
                                    </p:animScale>
                                    <p:animScale>
                                      <p:cBhvr>
                                        <p:cTn id="41" dur="1230" accel="100000" fill="hold">
                                          <p:stCondLst>
                                            <p:cond delay="770"/>
                                          </p:stCondLst>
                                        </p:cTn>
                                        <p:tgtEl>
                                          <p:spTgt spid="38"/>
                                        </p:tgtEl>
                                      </p:cBhvr>
                                      <p:from x="200000" y="450000"/>
                                      <p:to x="100000" y="100000"/>
                                    </p:animScale>
                                    <p:set>
                                      <p:cBhvr>
                                        <p:cTn id="42" dur="770" fill="hold"/>
                                        <p:tgtEl>
                                          <p:spTgt spid="38"/>
                                        </p:tgtEl>
                                        <p:attrNameLst>
                                          <p:attrName>ppt_x</p:attrName>
                                        </p:attrNameLst>
                                      </p:cBhvr>
                                      <p:to>
                                        <p:strVal val="(0.5)"/>
                                      </p:to>
                                    </p:set>
                                    <p:anim from="(0.5)" to="(#ppt_x)" calcmode="lin" valueType="num">
                                      <p:cBhvr>
                                        <p:cTn id="43" dur="1230" accel="100000" fill="hold">
                                          <p:stCondLst>
                                            <p:cond delay="770"/>
                                          </p:stCondLst>
                                        </p:cTn>
                                        <p:tgtEl>
                                          <p:spTgt spid="38"/>
                                        </p:tgtEl>
                                        <p:attrNameLst>
                                          <p:attrName>ppt_x</p:attrName>
                                        </p:attrNameLst>
                                      </p:cBhvr>
                                    </p:anim>
                                    <p:set>
                                      <p:cBhvr>
                                        <p:cTn id="44" dur="770" fill="hold"/>
                                        <p:tgtEl>
                                          <p:spTgt spid="38"/>
                                        </p:tgtEl>
                                        <p:attrNameLst>
                                          <p:attrName>ppt_y</p:attrName>
                                        </p:attrNameLst>
                                      </p:cBhvr>
                                      <p:to>
                                        <p:strVal val="(#ppt_y+0.4)"/>
                                      </p:to>
                                    </p:set>
                                    <p:anim from="(#ppt_y+0.4)" to="(#ppt_y)" calcmode="lin" valueType="num">
                                      <p:cBhvr>
                                        <p:cTn id="45" dur="1230" accel="100000" fill="hold">
                                          <p:stCondLst>
                                            <p:cond delay="770"/>
                                          </p:stCondLst>
                                        </p:cTn>
                                        <p:tgtEl>
                                          <p:spTgt spid="38"/>
                                        </p:tgtEl>
                                        <p:attrNameLst>
                                          <p:attrName>ppt_y</p:attrName>
                                        </p:attrNameLst>
                                      </p:cBhvr>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1+#ppt_w/2"/>
                                          </p:val>
                                        </p:tav>
                                        <p:tav tm="100000">
                                          <p:val>
                                            <p:strVal val="#ppt_x"/>
                                          </p:val>
                                        </p:tav>
                                      </p:tavLst>
                                    </p:anim>
                                    <p:anim calcmode="lin" valueType="num">
                                      <p:cBhvr additive="base">
                                        <p:cTn id="55" dur="1000" fill="hold"/>
                                        <p:tgtEl>
                                          <p:spTgt spid="24"/>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1000" fill="hold"/>
                                        <p:tgtEl>
                                          <p:spTgt spid="25"/>
                                        </p:tgtEl>
                                        <p:attrNameLst>
                                          <p:attrName>ppt_x</p:attrName>
                                        </p:attrNameLst>
                                      </p:cBhvr>
                                      <p:tavLst>
                                        <p:tav tm="0">
                                          <p:val>
                                            <p:strVal val="#ppt_x"/>
                                          </p:val>
                                        </p:tav>
                                        <p:tav tm="100000">
                                          <p:val>
                                            <p:strVal val="#ppt_x"/>
                                          </p:val>
                                        </p:tav>
                                      </p:tavLst>
                                    </p:anim>
                                    <p:anim calcmode="lin" valueType="num">
                                      <p:cBhvr additive="base">
                                        <p:cTn id="60" dur="1000" fill="hold"/>
                                        <p:tgtEl>
                                          <p:spTgt spid="25"/>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 presetClass="entr" presetSubtype="4"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1000" fill="hold"/>
                                        <p:tgtEl>
                                          <p:spTgt spid="26"/>
                                        </p:tgtEl>
                                        <p:attrNameLst>
                                          <p:attrName>ppt_x</p:attrName>
                                        </p:attrNameLst>
                                      </p:cBhvr>
                                      <p:tavLst>
                                        <p:tav tm="0">
                                          <p:val>
                                            <p:strVal val="#ppt_x"/>
                                          </p:val>
                                        </p:tav>
                                        <p:tav tm="100000">
                                          <p:val>
                                            <p:strVal val="#ppt_x"/>
                                          </p:val>
                                        </p:tav>
                                      </p:tavLst>
                                    </p:anim>
                                    <p:anim calcmode="lin" valueType="num">
                                      <p:cBhvr additive="base">
                                        <p:cTn id="65" dur="1000" fill="hold"/>
                                        <p:tgtEl>
                                          <p:spTgt spid="26"/>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2" presetClass="entr" presetSubtype="8"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1000" fill="hold"/>
                                        <p:tgtEl>
                                          <p:spTgt spid="23"/>
                                        </p:tgtEl>
                                        <p:attrNameLst>
                                          <p:attrName>ppt_x</p:attrName>
                                        </p:attrNameLst>
                                      </p:cBhvr>
                                      <p:tavLst>
                                        <p:tav tm="0">
                                          <p:val>
                                            <p:strVal val="0-#ppt_w/2"/>
                                          </p:val>
                                        </p:tav>
                                        <p:tav tm="100000">
                                          <p:val>
                                            <p:strVal val="#ppt_x"/>
                                          </p:val>
                                        </p:tav>
                                      </p:tavLst>
                                    </p:anim>
                                    <p:anim calcmode="lin" valueType="num">
                                      <p:cBhvr additive="base">
                                        <p:cTn id="7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animBg="1"/>
      <p:bldP spid="51" grpId="0" animBg="1"/>
      <p:bldP spid="52" grpId="0" animBg="1"/>
      <p:bldP spid="53"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ECZACILIK</a:t>
            </a:r>
            <a:endParaRPr lang="id-ID" sz="2800" dirty="0"/>
          </a:p>
        </p:txBody>
      </p:sp>
      <p:grpSp>
        <p:nvGrpSpPr>
          <p:cNvPr id="3" name="Group 18"/>
          <p:cNvGrpSpPr/>
          <p:nvPr/>
        </p:nvGrpSpPr>
        <p:grpSpPr>
          <a:xfrm>
            <a:off x="179512" y="555526"/>
            <a:ext cx="8856984" cy="1296144"/>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7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t>
              </a:r>
              <a:r>
                <a:rPr lang="tr-TR" sz="1700" dirty="0" smtClean="0">
                  <a:solidFill>
                    <a:schemeClr val="tx2">
                      <a:lumMod val="75000"/>
                    </a:schemeClr>
                  </a:solidFill>
                </a:rPr>
                <a:t> </a:t>
              </a:r>
              <a:r>
                <a:rPr lang="tr-TR" sz="2000" dirty="0" smtClean="0">
                  <a:solidFill>
                    <a:schemeClr val="tx1">
                      <a:lumMod val="85000"/>
                      <a:lumOff val="15000"/>
                    </a:schemeClr>
                  </a:solidFill>
                </a:rPr>
                <a:t> </a:t>
              </a:r>
              <a:r>
                <a:rPr lang="tr-TR" sz="1800" dirty="0" smtClean="0"/>
                <a:t> </a:t>
              </a:r>
              <a:r>
                <a:rPr lang="tr-TR" sz="1600" dirty="0" smtClean="0">
                  <a:solidFill>
                    <a:schemeClr val="tx1">
                      <a:lumMod val="95000"/>
                      <a:lumOff val="5000"/>
                    </a:schemeClr>
                  </a:solidFill>
                </a:rPr>
                <a:t> </a:t>
              </a:r>
              <a:r>
                <a:rPr lang="tr-TR" sz="1800" dirty="0" smtClean="0">
                  <a:solidFill>
                    <a:schemeClr val="tx1">
                      <a:lumMod val="95000"/>
                      <a:lumOff val="5000"/>
                    </a:schemeClr>
                  </a:solidFill>
                </a:rPr>
                <a:t>Eczacılık programının amacı, sentetik, yarı sentetik veya biyolojik kökenli ilaç ham maddelerinin elde edilmesi, fiziksel, kimyasal ve biyolojik özelliklerinin incelenmesi, değerlendirilmesi, kaliteli ilaç üretimi ve ilaçların saklanması, kullanılması gibi konularda eğitim yapmaktır.</a:t>
              </a:r>
              <a:endParaRPr lang="id-ID" sz="1800" dirty="0">
                <a:solidFill>
                  <a:schemeClr val="tx1">
                    <a:lumMod val="95000"/>
                    <a:lumOff val="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12" y="1923678"/>
            <a:ext cx="8856984" cy="1944216"/>
            <a:chOff x="395536" y="771551"/>
            <a:chExt cx="8424936" cy="1389299"/>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grpSp>
          <p:sp>
            <p:nvSpPr>
              <p:cNvPr id="10" name="TextBox 9"/>
              <p:cNvSpPr txBox="1"/>
              <p:nvPr/>
            </p:nvSpPr>
            <p:spPr>
              <a:xfrm>
                <a:off x="4509642" y="2419044"/>
                <a:ext cx="1356516" cy="436993"/>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1389299"/>
            </a:xfrm>
            <a:prstGeom prst="rect">
              <a:avLst/>
            </a:prstGeom>
          </p:spPr>
          <p:txBody>
            <a:bodyPr wrap="square">
              <a:spAutoFit/>
            </a:bodyPr>
            <a:lstStyle/>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 </a:t>
              </a:r>
              <a:r>
                <a:rPr lang="tr-TR" sz="1600" dirty="0" smtClean="0"/>
                <a:t> </a:t>
              </a:r>
              <a:r>
                <a:rPr lang="tr-TR" sz="1800" dirty="0" smtClean="0"/>
                <a:t>Eczacılık programında, başta kimya olmak üzere fizik, matematik ve biyoloji dersleri verilir. İlaç ham madde ve şekillerinin üretim tekniklerine ve kullanımlarına ilişkin lisans dersleri ise genellikle son iki yılda toplanmıştır. Eczacılık fakültelerinde dersler kuramsal ve uygulamalı olarak yürütülür. Öğrenciler uygulama derslerini fakülte </a:t>
              </a:r>
              <a:r>
                <a:rPr lang="tr-TR" sz="1800" dirty="0" err="1" smtClean="0"/>
                <a:t>laboratuvarlarında</a:t>
              </a:r>
              <a:r>
                <a:rPr lang="tr-TR" sz="1800" dirty="0" smtClean="0"/>
                <a:t> sürdürmekte ve eğitim süresi boyunca değişik yıllara dağılmış olarak eczane, hastane ve endüstride staj yapmaktadırlar. Eğitim süresi 5 yıldır.</a:t>
              </a:r>
              <a:endParaRPr lang="tr-TR" sz="14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867894"/>
            <a:ext cx="8856984" cy="1142146"/>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082752"/>
            </a:xfrm>
            <a:prstGeom prst="rect">
              <a:avLst/>
            </a:prstGeom>
          </p:spPr>
          <p:txBody>
            <a:bodyPr wrap="square">
              <a:spAutoFit/>
            </a:bodyPr>
            <a:lstStyle/>
            <a:p>
              <a:pPr algn="just"/>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2000" dirty="0" smtClean="0"/>
                <a:t>  </a:t>
              </a:r>
              <a:r>
                <a:rPr lang="tr-TR" sz="1800" dirty="0" smtClean="0"/>
                <a:t>Eczacılık programına girebilmek ve bu fakültede başarılı olabilmek için normalin üstünde akademik yeteneğe ve bilimsel meraka sahip olmak, fen bilimlerine ve özellikle kimyaya ilgi duymak gerekir.</a:t>
              </a:r>
              <a:endParaRPr lang="tr-TR" sz="1400"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ECZACILIK</a:t>
            </a:r>
            <a:endParaRPr lang="id-ID" dirty="0"/>
          </a:p>
        </p:txBody>
      </p:sp>
      <p:grpSp>
        <p:nvGrpSpPr>
          <p:cNvPr id="3" name="Group 27"/>
          <p:cNvGrpSpPr/>
          <p:nvPr/>
        </p:nvGrpSpPr>
        <p:grpSpPr>
          <a:xfrm>
            <a:off x="107504" y="774247"/>
            <a:ext cx="4464496" cy="4101741"/>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chemeClr val="tx1">
                      <a:lumMod val="95000"/>
                      <a:lumOff val="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Mezunların Kazandıkları Unvan ve Yaptıkları İşler</a:t>
                </a:r>
                <a:r>
                  <a:rPr lang="tr-TR" sz="18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p>
              <a:p>
                <a:pPr algn="just"/>
                <a:r>
                  <a:rPr lang="tr-TR" sz="1400" dirty="0" smtClean="0">
                    <a:solidFill>
                      <a:schemeClr val="tx1">
                        <a:lumMod val="95000"/>
                        <a:lumOff val="5000"/>
                      </a:schemeClr>
                    </a:solidFill>
                  </a:rPr>
                  <a:t> Eczacılık programını bitirenlere “”Eczacı”” unvanı verilir. Eczacı, sağlık hizmetleri grubundan bir meslek adamı, aynı zamanda bir ticaret adamıdır. Ancak halka ve sağlık memurlarına ilaçların kaliteleri, nitelikleri hakkında bilgi verme ve tavsiyelerde bulunma işleri dolayısıyla eczacılık bir sağlık mesleğidir. Eczacılar reçetelerde doktorlarca istenen hazır ilaçları müşteriye satar, hazırlanması gerekli ilaçları hazırlar, reçetesiz satılan ilaçlar konusunda müşterileri uyarır. Eczacılar çalışmalarını laboratuar, eczane gibi ilaç kokularının yaygın olduğu kapalı yerlerde yürütme durumundadırlar. Bu nedenle eczacı olmak isteyen bir kimsenin bu çalışma ortamını dikkate alması yararlı olur. Bir eczacının ekonomi ve alım satım işlerine de ilgi duyması, çalışmalarında çok dikkatli ve titiz davranması, sorumluluk bilinci ile hareket etmesi gerekmektedir.</a:t>
                </a:r>
                <a:endParaRPr lang="id-ID" sz="1400" dirty="0">
                  <a:solidFill>
                    <a:schemeClr val="tx1">
                      <a:lumMod val="95000"/>
                      <a:lumOff val="5000"/>
                    </a:schemeClr>
                  </a:solidFill>
                </a:endParaRPr>
              </a:p>
            </p:txBody>
          </p:sp>
        </p:grpSp>
        <p:sp>
          <p:nvSpPr>
            <p:cNvPr id="15" name="TextBox 14"/>
            <p:cNvSpPr txBox="1"/>
            <p:nvPr/>
          </p:nvSpPr>
          <p:spPr>
            <a:xfrm>
              <a:off x="6618950" y="2248947"/>
              <a:ext cx="535859" cy="108872"/>
            </a:xfrm>
            <a:prstGeom prst="roundRect">
              <a:avLst/>
            </a:prstGeom>
            <a:noFill/>
          </p:spPr>
          <p:txBody>
            <a:bodyPr wrap="square" rtlCol="0">
              <a:spAutoFit/>
            </a:bodyPr>
            <a:lstStyle/>
            <a:p>
              <a:pPr algn="ctr"/>
              <a:endParaRPr lang="id-ID" sz="1100" b="1" dirty="0">
                <a:solidFill>
                  <a:schemeClr val="tx1">
                    <a:lumMod val="95000"/>
                    <a:lumOff val="5000"/>
                  </a:schemeClr>
                </a:solidFill>
              </a:endParaRPr>
            </a:p>
          </p:txBody>
        </p:sp>
      </p:grpSp>
      <p:grpSp>
        <p:nvGrpSpPr>
          <p:cNvPr id="5" name="Group 23"/>
          <p:cNvGrpSpPr/>
          <p:nvPr/>
        </p:nvGrpSpPr>
        <p:grpSpPr>
          <a:xfrm>
            <a:off x="4788024" y="627534"/>
            <a:ext cx="4211960"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600"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tr-TR" sz="1600" dirty="0" smtClean="0">
                  <a:solidFill>
                    <a:schemeClr val="tx1"/>
                  </a:solidFill>
                </a:rPr>
                <a:t>Eczacıların çoğunluğu kendilerine veya başkalarına ait eczanelerde, bir kısmı ise hastanelerin eczanelerinde sorumlu eczacı olarak, bazıları laboratuarlarda, ilaç endüstrisinde araştırmacı veya ilaç tanıtıcısı olarak çalışırlar, küçük bir kısmı ise eğitim ile uğraşırlar. Eczacılık fakültesi mezunlarının kamu kuruluşlarında iş bulma olanağı son yıllarda çok azalmış görünmektedir. Serbest eczacı olmak isteyenler için de eczane açacakları bölge ya da şehir önem kazanmaktadır. Büyük kentlerde ihtiyaçtan fazla eczane vardır</a:t>
              </a:r>
              <a:r>
                <a:rPr lang="tr-TR" sz="1600" dirty="0" smtClean="0">
                  <a:solidFill>
                    <a:schemeClr val="tx1"/>
                  </a:solidFill>
                </a:rPr>
                <a:t>.</a:t>
              </a:r>
              <a:endParaRPr lang="id-ID" dirty="0">
                <a:solidFill>
                  <a:schemeClr val="tx1"/>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HEMŞİRELİK</a:t>
            </a:r>
            <a:endParaRPr lang="id-ID" dirty="0"/>
          </a:p>
        </p:txBody>
      </p:sp>
      <p:sp>
        <p:nvSpPr>
          <p:cNvPr id="35" name="34 Oval"/>
          <p:cNvSpPr/>
          <p:nvPr/>
        </p:nvSpPr>
        <p:spPr>
          <a:xfrm>
            <a:off x="-36512"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3" name="25 Grup"/>
          <p:cNvGrpSpPr/>
          <p:nvPr/>
        </p:nvGrpSpPr>
        <p:grpSpPr>
          <a:xfrm>
            <a:off x="817080" y="3992256"/>
            <a:ext cx="2193487" cy="666816"/>
            <a:chOff x="817080" y="3992256"/>
            <a:chExt cx="2193487" cy="666816"/>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971600" y="4155926"/>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160.886</a:t>
              </a:r>
              <a:endParaRPr lang="tr-TR" sz="2800" b="1" dirty="0">
                <a:solidFill>
                  <a:srgbClr val="9999FF"/>
                </a:solidFill>
              </a:endParaRPr>
            </a:p>
          </p:txBody>
        </p:sp>
      </p:grpSp>
      <p:grpSp>
        <p:nvGrpSpPr>
          <p:cNvPr id="4" name="22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221.700</a:t>
              </a:r>
              <a:endParaRPr lang="tr-TR" sz="2500" b="1" dirty="0">
                <a:solidFill>
                  <a:srgbClr val="FF9900"/>
                </a:solidFill>
              </a:endParaRPr>
            </a:p>
          </p:txBody>
        </p:sp>
      </p:grpSp>
      <p:grpSp>
        <p:nvGrpSpPr>
          <p:cNvPr id="5" name="26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a:t>
              </a:r>
              <a:r>
                <a:rPr lang="tr-TR" sz="2800" b="1" dirty="0" smtClean="0"/>
                <a:t> </a:t>
              </a:r>
              <a:r>
                <a:rPr lang="tr-TR" sz="2800" b="1" dirty="0" smtClean="0">
                  <a:solidFill>
                    <a:schemeClr val="accent1">
                      <a:lumMod val="75000"/>
                    </a:schemeClr>
                  </a:solidFill>
                </a:rPr>
                <a:t>271,46</a:t>
              </a:r>
              <a:endParaRPr lang="tr-TR" sz="2800" dirty="0">
                <a:solidFill>
                  <a:schemeClr val="accent1">
                    <a:lumMod val="75000"/>
                  </a:schemeClr>
                </a:solidFill>
              </a:endParaRPr>
            </a:p>
          </p:txBody>
        </p:sp>
      </p:grpSp>
      <p:grpSp>
        <p:nvGrpSpPr>
          <p:cNvPr id="6" name="23 Grup"/>
          <p:cNvGrpSpPr/>
          <p:nvPr/>
        </p:nvGrpSpPr>
        <p:grpSpPr>
          <a:xfrm>
            <a:off x="6633037" y="2499742"/>
            <a:ext cx="1539363" cy="694554"/>
            <a:chOff x="6633037"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7" name="24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14.545</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2383531"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Kafkas Üniversitesi </a:t>
            </a:r>
            <a:endParaRPr lang="tr-TR" sz="1900" b="1" dirty="0">
              <a:solidFill>
                <a:schemeClr val="accent1">
                  <a:lumMod val="75000"/>
                </a:schemeClr>
              </a:solidFill>
            </a:endParaRPr>
          </a:p>
        </p:txBody>
      </p:sp>
    </p:spTree>
    <p:extLst>
      <p:ext uri="{BB962C8B-B14F-4D97-AF65-F5344CB8AC3E}">
        <p14:creationId xmlns="" xmlns:p14="http://schemas.microsoft.com/office/powerpoint/2010/main" val="256135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5"/>
                                        </p:tgtEl>
                                      </p:cBhvr>
                                    </p:animEffect>
                                  </p:childTnLst>
                                </p:cTn>
                              </p:par>
                            </p:childTnLst>
                          </p:cTn>
                        </p:par>
                        <p:par>
                          <p:cTn id="36" fill="hold">
                            <p:stCondLst>
                              <p:cond delay="2000"/>
                            </p:stCondLst>
                            <p:childTnLst>
                              <p:par>
                                <p:cTn id="37" presetID="5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770" decel="100000"/>
                                        <p:tgtEl>
                                          <p:spTgt spid="38"/>
                                        </p:tgtEl>
                                      </p:cBhvr>
                                    </p:animEffect>
                                    <p:animScale>
                                      <p:cBhvr>
                                        <p:cTn id="40" dur="770" decel="100000"/>
                                        <p:tgtEl>
                                          <p:spTgt spid="38"/>
                                        </p:tgtEl>
                                      </p:cBhvr>
                                      <p:from x="10000" y="10000"/>
                                      <p:to x="200000" y="450000"/>
                                    </p:animScale>
                                    <p:animScale>
                                      <p:cBhvr>
                                        <p:cTn id="41" dur="1230" accel="100000" fill="hold">
                                          <p:stCondLst>
                                            <p:cond delay="770"/>
                                          </p:stCondLst>
                                        </p:cTn>
                                        <p:tgtEl>
                                          <p:spTgt spid="38"/>
                                        </p:tgtEl>
                                      </p:cBhvr>
                                      <p:from x="200000" y="450000"/>
                                      <p:to x="100000" y="100000"/>
                                    </p:animScale>
                                    <p:set>
                                      <p:cBhvr>
                                        <p:cTn id="42" dur="770" fill="hold"/>
                                        <p:tgtEl>
                                          <p:spTgt spid="38"/>
                                        </p:tgtEl>
                                        <p:attrNameLst>
                                          <p:attrName>ppt_x</p:attrName>
                                        </p:attrNameLst>
                                      </p:cBhvr>
                                      <p:to>
                                        <p:strVal val="(0.5)"/>
                                      </p:to>
                                    </p:set>
                                    <p:anim from="(0.5)" to="(#ppt_x)" calcmode="lin" valueType="num">
                                      <p:cBhvr>
                                        <p:cTn id="43" dur="1230" accel="100000" fill="hold">
                                          <p:stCondLst>
                                            <p:cond delay="770"/>
                                          </p:stCondLst>
                                        </p:cTn>
                                        <p:tgtEl>
                                          <p:spTgt spid="38"/>
                                        </p:tgtEl>
                                        <p:attrNameLst>
                                          <p:attrName>ppt_x</p:attrName>
                                        </p:attrNameLst>
                                      </p:cBhvr>
                                    </p:anim>
                                    <p:set>
                                      <p:cBhvr>
                                        <p:cTn id="44" dur="770" fill="hold"/>
                                        <p:tgtEl>
                                          <p:spTgt spid="38"/>
                                        </p:tgtEl>
                                        <p:attrNameLst>
                                          <p:attrName>ppt_y</p:attrName>
                                        </p:attrNameLst>
                                      </p:cBhvr>
                                      <p:to>
                                        <p:strVal val="(#ppt_y+0.4)"/>
                                      </p:to>
                                    </p:set>
                                    <p:anim from="(#ppt_y+0.4)" to="(#ppt_y)" calcmode="lin" valueType="num">
                                      <p:cBhvr>
                                        <p:cTn id="45" dur="1230" accel="100000" fill="hold">
                                          <p:stCondLst>
                                            <p:cond delay="770"/>
                                          </p:stCondLst>
                                        </p:cTn>
                                        <p:tgtEl>
                                          <p:spTgt spid="38"/>
                                        </p:tgtEl>
                                        <p:attrNameLst>
                                          <p:attrName>ppt_y</p:attrName>
                                        </p:attrNameLst>
                                      </p:cBhvr>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ppt_x"/>
                                          </p:val>
                                        </p:tav>
                                        <p:tav tm="100000">
                                          <p:val>
                                            <p:strVal val="#ppt_x"/>
                                          </p:val>
                                        </p:tav>
                                      </p:tavLst>
                                    </p:anim>
                                    <p:anim calcmode="lin" valueType="num">
                                      <p:cBhvr additive="base">
                                        <p:cTn id="50" dur="10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1000" fill="hold"/>
                                        <p:tgtEl>
                                          <p:spTgt spid="6"/>
                                        </p:tgtEl>
                                        <p:attrNameLst>
                                          <p:attrName>ppt_x</p:attrName>
                                        </p:attrNameLst>
                                      </p:cBhvr>
                                      <p:tavLst>
                                        <p:tav tm="0">
                                          <p:val>
                                            <p:strVal val="1+#ppt_w/2"/>
                                          </p:val>
                                        </p:tav>
                                        <p:tav tm="100000">
                                          <p:val>
                                            <p:strVal val="#ppt_x"/>
                                          </p:val>
                                        </p:tav>
                                      </p:tavLst>
                                    </p:anim>
                                    <p:anim calcmode="lin" valueType="num">
                                      <p:cBhvr additive="base">
                                        <p:cTn id="55" dur="1000" fill="hold"/>
                                        <p:tgtEl>
                                          <p:spTgt spid="6"/>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 presetClass="entr" presetSubtype="4"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1000" fill="hold"/>
                                        <p:tgtEl>
                                          <p:spTgt spid="3"/>
                                        </p:tgtEl>
                                        <p:attrNameLst>
                                          <p:attrName>ppt_x</p:attrName>
                                        </p:attrNameLst>
                                      </p:cBhvr>
                                      <p:tavLst>
                                        <p:tav tm="0">
                                          <p:val>
                                            <p:strVal val="#ppt_x"/>
                                          </p:val>
                                        </p:tav>
                                        <p:tav tm="100000">
                                          <p:val>
                                            <p:strVal val="#ppt_x"/>
                                          </p:val>
                                        </p:tav>
                                      </p:tavLst>
                                    </p:anim>
                                    <p:anim calcmode="lin" valueType="num">
                                      <p:cBhvr additive="base">
                                        <p:cTn id="65" dur="1000" fill="hold"/>
                                        <p:tgtEl>
                                          <p:spTgt spid="3"/>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2" presetClass="entr" presetSubtype="8"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1000" fill="hold"/>
                                        <p:tgtEl>
                                          <p:spTgt spid="4"/>
                                        </p:tgtEl>
                                        <p:attrNameLst>
                                          <p:attrName>ppt_x</p:attrName>
                                        </p:attrNameLst>
                                      </p:cBhvr>
                                      <p:tavLst>
                                        <p:tav tm="0">
                                          <p:val>
                                            <p:strVal val="0-#ppt_w/2"/>
                                          </p:val>
                                        </p:tav>
                                        <p:tav tm="100000">
                                          <p:val>
                                            <p:strVal val="#ppt_x"/>
                                          </p:val>
                                        </p:tav>
                                      </p:tavLst>
                                    </p:anim>
                                    <p:anim calcmode="lin" valueType="num">
                                      <p:cBhvr additive="base">
                                        <p:cTn id="7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animBg="1"/>
      <p:bldP spid="51" grpId="0" animBg="1"/>
      <p:bldP spid="52" grpId="0" animBg="1"/>
      <p:bldP spid="53"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HEMŞİRELİK</a:t>
            </a:r>
            <a:endParaRPr lang="id-ID" sz="2800" dirty="0"/>
          </a:p>
        </p:txBody>
      </p:sp>
      <p:grpSp>
        <p:nvGrpSpPr>
          <p:cNvPr id="3" name="Group 18"/>
          <p:cNvGrpSpPr/>
          <p:nvPr/>
        </p:nvGrpSpPr>
        <p:grpSpPr>
          <a:xfrm>
            <a:off x="179512" y="555526"/>
            <a:ext cx="8856984" cy="1296144"/>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800" dirty="0" smtClean="0">
                  <a:solidFill>
                    <a:schemeClr val="tx2">
                      <a:lumMod val="75000"/>
                    </a:schemeClr>
                  </a:solidFill>
                </a:rPr>
                <a:t> </a:t>
              </a:r>
              <a:r>
                <a:rPr lang="tr-TR" sz="1800" dirty="0" smtClean="0">
                  <a:solidFill>
                    <a:schemeClr val="tx1">
                      <a:lumMod val="95000"/>
                      <a:lumOff val="5000"/>
                    </a:schemeClr>
                  </a:solidFill>
                </a:rPr>
                <a:t>Hemşirelik programının amacı, birey, aile ve toplum sağlığının korunması, hastalık halinde, hekim tarafından saptanan tedavinin uygulanması, hasta bakımının planlanması ve örgütlenmesi ve uygulanması ile ilgili hizmetler yürütecek sağlık personelini yetiştirmektir.</a:t>
              </a:r>
              <a:endParaRPr lang="id-ID" sz="1800" dirty="0">
                <a:solidFill>
                  <a:schemeClr val="tx1">
                    <a:lumMod val="95000"/>
                    <a:lumOff val="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10" y="1923678"/>
            <a:ext cx="8856989" cy="1368152"/>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p>
              </p:txBody>
            </p:sp>
          </p:grpSp>
          <p:sp>
            <p:nvSpPr>
              <p:cNvPr id="10" name="TextBox 9"/>
              <p:cNvSpPr txBox="1"/>
              <p:nvPr/>
            </p:nvSpPr>
            <p:spPr>
              <a:xfrm>
                <a:off x="4509642" y="2419044"/>
                <a:ext cx="1356516" cy="436993"/>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1137153"/>
            </a:xfrm>
            <a:prstGeom prst="rect">
              <a:avLst/>
            </a:prstGeom>
          </p:spPr>
          <p:txBody>
            <a:bodyPr wrap="square">
              <a:spAutoFit/>
            </a:bodyP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400" dirty="0" smtClean="0"/>
                <a:t> </a:t>
              </a:r>
              <a:r>
                <a:rPr lang="tr-TR" sz="1800" dirty="0" smtClean="0"/>
                <a:t>Eğitim süresince kültür dersleri, sağlık mesleği ile ilgili temel bilim dersleri ile Anatomi-Fizyoloji, Dahiliye Hastalıkları Bakımı, Cerrah Hastalıkları Bakımı, Çocuk Sağlığı Hastalıkları Bakımı, Ruh Sağlığı ve Psikiyatri gibi uygulama dersleri okutulmaktadır. Hem teorik hem uygulamalı eğitim verilmektedir.</a:t>
              </a:r>
              <a:endParaRPr lang="tr-TR" sz="18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500883"/>
            <a:ext cx="8856984" cy="1375123"/>
            <a:chOff x="395536" y="771550"/>
            <a:chExt cx="8424936" cy="1397101"/>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397100"/>
            </a:xfrm>
            <a:prstGeom prst="rect">
              <a:avLst/>
            </a:prstGeom>
          </p:spPr>
          <p:txBody>
            <a:bodyPr wrap="square">
              <a:spAutoFit/>
            </a:bodyPr>
            <a:lstStyle/>
            <a:p>
              <a:pPr algn="just"/>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2000" dirty="0" smtClean="0"/>
                <a:t> :</a:t>
              </a:r>
              <a:r>
                <a:rPr lang="tr-TR" sz="1400" dirty="0" smtClean="0"/>
                <a:t> </a:t>
              </a:r>
              <a:r>
                <a:rPr lang="tr-TR" sz="1800" dirty="0" smtClean="0"/>
                <a:t>Hemşirelik alanında çalışmak isteyenlerin bedence sağlıklı, insanlarla iyi iletişim kurabilen, uyanık, sabırlı, dürüst, hoşgörülü, soğukkanlı, sorumluluk duygusuna sahip ve insanlara, özellikle sağlığını kaybetmiş insanlara yardım etmekten doyum sağlayan kimseler olmaları ve mesleği sevmeleri gerekir.</a:t>
              </a:r>
              <a:endParaRPr lang="tr-TR" sz="1800"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HEMŞİRELİK</a:t>
            </a:r>
            <a:endParaRPr lang="id-ID" dirty="0"/>
          </a:p>
        </p:txBody>
      </p:sp>
      <p:grpSp>
        <p:nvGrpSpPr>
          <p:cNvPr id="3" name="Group 27"/>
          <p:cNvGrpSpPr/>
          <p:nvPr/>
        </p:nvGrpSpPr>
        <p:grpSpPr>
          <a:xfrm>
            <a:off x="107504" y="774247"/>
            <a:ext cx="4968552" cy="4101741"/>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chemeClr val="tx1">
                      <a:lumMod val="95000"/>
                      <a:lumOff val="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Mezunların Kazandıkları Unvan ve Yaptıkları İşler</a:t>
                </a:r>
                <a:r>
                  <a:rPr lang="tr-TR" sz="18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p>
              <a:p>
                <a:pPr algn="just"/>
                <a:r>
                  <a:rPr lang="tr-TR" sz="1400" dirty="0" smtClean="0">
                    <a:solidFill>
                      <a:schemeClr val="tx1">
                        <a:lumMod val="95000"/>
                        <a:lumOff val="5000"/>
                      </a:schemeClr>
                    </a:solidFill>
                  </a:rPr>
                  <a:t> </a:t>
                </a:r>
                <a:r>
                  <a:rPr lang="tr-TR" sz="1600" dirty="0" smtClean="0">
                    <a:solidFill>
                      <a:schemeClr val="tx1">
                        <a:lumMod val="95000"/>
                        <a:lumOff val="5000"/>
                      </a:schemeClr>
                    </a:solidFill>
                  </a:rPr>
                  <a:t>Hemşirelik eğitimi, lisans düzeyinde 4 yılda verilmektedir. Hasta için öngörülen tedavileri uygular, takip eder, hastayı gözler, yazılı rapor tutar. Hemşire ayrıca, polikliniklerde hastanın muayene ve teşhis işlemlerine yardımcı olur, hastaya açıklayıcı bilgi verir, ameliyathanede, fiziksel ortamı hazırlar, ameliyat ekibine yardımcı olur, ayılma odasında hastanın ameliyat sonrası ön bakımını yapar. Koruyucu sağlık hizmetleri alanında hemşire, ana-çocuk sağlığı ve aile planlaması hizmetlerinin yürütülmesi, sağlık eğitiminin verilmesi, bulaşıcı hastalıklardan korunma ve istatistiksel bilgilerin toplanması ve değerlendirilmesinde görev alır.</a:t>
                </a:r>
                <a:endParaRPr lang="id-ID" sz="1600" dirty="0">
                  <a:solidFill>
                    <a:schemeClr val="tx1">
                      <a:lumMod val="95000"/>
                      <a:lumOff val="5000"/>
                    </a:schemeClr>
                  </a:solidFill>
                </a:endParaRPr>
              </a:p>
            </p:txBody>
          </p:sp>
        </p:grpSp>
        <p:sp>
          <p:nvSpPr>
            <p:cNvPr id="15" name="TextBox 14"/>
            <p:cNvSpPr txBox="1"/>
            <p:nvPr/>
          </p:nvSpPr>
          <p:spPr>
            <a:xfrm>
              <a:off x="6618950" y="2248947"/>
              <a:ext cx="535859" cy="108872"/>
            </a:xfrm>
            <a:prstGeom prst="roundRect">
              <a:avLst/>
            </a:prstGeom>
            <a:noFill/>
          </p:spPr>
          <p:txBody>
            <a:bodyPr wrap="square" rtlCol="0">
              <a:spAutoFit/>
            </a:bodyPr>
            <a:lstStyle/>
            <a:p>
              <a:pPr algn="ctr"/>
              <a:endParaRPr lang="id-ID" sz="1100" b="1" dirty="0">
                <a:solidFill>
                  <a:schemeClr val="tx1">
                    <a:lumMod val="95000"/>
                    <a:lumOff val="5000"/>
                  </a:schemeClr>
                </a:solidFill>
              </a:endParaRPr>
            </a:p>
          </p:txBody>
        </p:sp>
      </p:grpSp>
      <p:grpSp>
        <p:nvGrpSpPr>
          <p:cNvPr id="5" name="Group 23"/>
          <p:cNvGrpSpPr/>
          <p:nvPr/>
        </p:nvGrpSpPr>
        <p:grpSpPr>
          <a:xfrm>
            <a:off x="5436096" y="627534"/>
            <a:ext cx="3563888"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8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r>
                <a:rPr lang="tr-TR" sz="1600" dirty="0" smtClean="0">
                  <a:solidFill>
                    <a:schemeClr val="tx1">
                      <a:lumMod val="95000"/>
                      <a:lumOff val="5000"/>
                    </a:schemeClr>
                  </a:solidFill>
                </a:rPr>
                <a:t> Hemşireler, Özel ve Devlet Hastaneleri, Sağlık Ocakları, Dispanser, Tıp Merkezi, AÇSAP(Ana çocuk sağlığı ve aile planlaması merkezi), Kreşler, Toplum Sağlığı Merkezi,Diş Hastaneleri, Huzur Evleri, Acil Sağlık Hizmetleri İstasyonu gibi tüm sağlık kurum ve kuruluşlarında görev alırlar.</a:t>
              </a:r>
              <a:endParaRPr lang="id-ID" sz="1600" dirty="0">
                <a:solidFill>
                  <a:schemeClr val="tx1">
                    <a:lumMod val="95000"/>
                    <a:lumOff val="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PSİKOLOJİ</a:t>
            </a:r>
            <a:endParaRPr lang="id-ID" dirty="0"/>
          </a:p>
        </p:txBody>
      </p:sp>
      <p:sp>
        <p:nvSpPr>
          <p:cNvPr id="35" name="34 Oval"/>
          <p:cNvSpPr/>
          <p:nvPr/>
        </p:nvSpPr>
        <p:spPr>
          <a:xfrm>
            <a:off x="-10433"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3" name="25 Grup"/>
          <p:cNvGrpSpPr/>
          <p:nvPr/>
        </p:nvGrpSpPr>
        <p:grpSpPr>
          <a:xfrm>
            <a:off x="817080" y="3992256"/>
            <a:ext cx="2193487" cy="666816"/>
            <a:chOff x="817080" y="3992256"/>
            <a:chExt cx="2193487" cy="666816"/>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971600" y="4155926"/>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44.326</a:t>
              </a:r>
              <a:endParaRPr lang="tr-TR" sz="2800" b="1" dirty="0">
                <a:solidFill>
                  <a:srgbClr val="9999FF"/>
                </a:solidFill>
              </a:endParaRPr>
            </a:p>
          </p:txBody>
        </p:sp>
      </p:grpSp>
      <p:grpSp>
        <p:nvGrpSpPr>
          <p:cNvPr id="4" name="22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79.100</a:t>
              </a:r>
              <a:endParaRPr lang="tr-TR" sz="2500" b="1" dirty="0">
                <a:solidFill>
                  <a:srgbClr val="FF9900"/>
                </a:solidFill>
              </a:endParaRPr>
            </a:p>
          </p:txBody>
        </p:sp>
      </p:grpSp>
      <p:grpSp>
        <p:nvGrpSpPr>
          <p:cNvPr id="5" name="26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*345,692</a:t>
              </a:r>
              <a:endParaRPr lang="tr-TR" sz="2800" dirty="0">
                <a:solidFill>
                  <a:schemeClr val="accent1">
                    <a:lumMod val="75000"/>
                  </a:schemeClr>
                </a:solidFill>
              </a:endParaRPr>
            </a:p>
          </p:txBody>
        </p:sp>
      </p:grpSp>
      <p:grpSp>
        <p:nvGrpSpPr>
          <p:cNvPr id="6" name="23 Grup"/>
          <p:cNvGrpSpPr/>
          <p:nvPr/>
        </p:nvGrpSpPr>
        <p:grpSpPr>
          <a:xfrm>
            <a:off x="6633037" y="2499742"/>
            <a:ext cx="1539363" cy="694554"/>
            <a:chOff x="6633037"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EA</a:t>
              </a:r>
              <a:endParaRPr lang="tr-TR" sz="2800" b="1" dirty="0">
                <a:solidFill>
                  <a:schemeClr val="accent2">
                    <a:lumMod val="75000"/>
                  </a:schemeClr>
                </a:solidFill>
              </a:endParaRPr>
            </a:p>
          </p:txBody>
        </p:sp>
      </p:grpSp>
      <p:grpSp>
        <p:nvGrpSpPr>
          <p:cNvPr id="7" name="24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8.042</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2353522"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Bingöl Üniversitesi </a:t>
            </a:r>
            <a:endParaRPr lang="tr-TR" sz="1900" b="1" dirty="0">
              <a:solidFill>
                <a:schemeClr val="accent1">
                  <a:lumMod val="75000"/>
                </a:schemeClr>
              </a:solidFill>
            </a:endParaRPr>
          </a:p>
        </p:txBody>
      </p:sp>
    </p:spTree>
    <p:extLst>
      <p:ext uri="{BB962C8B-B14F-4D97-AF65-F5344CB8AC3E}">
        <p14:creationId xmlns="" xmlns:p14="http://schemas.microsoft.com/office/powerpoint/2010/main" val="256135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5"/>
                                        </p:tgtEl>
                                      </p:cBhvr>
                                    </p:animEffect>
                                  </p:childTnLst>
                                </p:cTn>
                              </p:par>
                            </p:childTnLst>
                          </p:cTn>
                        </p:par>
                        <p:par>
                          <p:cTn id="36" fill="hold">
                            <p:stCondLst>
                              <p:cond delay="2000"/>
                            </p:stCondLst>
                            <p:childTnLst>
                              <p:par>
                                <p:cTn id="37" presetID="5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770" decel="100000"/>
                                        <p:tgtEl>
                                          <p:spTgt spid="38"/>
                                        </p:tgtEl>
                                      </p:cBhvr>
                                    </p:animEffect>
                                    <p:animScale>
                                      <p:cBhvr>
                                        <p:cTn id="40" dur="770" decel="100000"/>
                                        <p:tgtEl>
                                          <p:spTgt spid="38"/>
                                        </p:tgtEl>
                                      </p:cBhvr>
                                      <p:from x="10000" y="10000"/>
                                      <p:to x="200000" y="450000"/>
                                    </p:animScale>
                                    <p:animScale>
                                      <p:cBhvr>
                                        <p:cTn id="41" dur="1230" accel="100000" fill="hold">
                                          <p:stCondLst>
                                            <p:cond delay="770"/>
                                          </p:stCondLst>
                                        </p:cTn>
                                        <p:tgtEl>
                                          <p:spTgt spid="38"/>
                                        </p:tgtEl>
                                      </p:cBhvr>
                                      <p:from x="200000" y="450000"/>
                                      <p:to x="100000" y="100000"/>
                                    </p:animScale>
                                    <p:set>
                                      <p:cBhvr>
                                        <p:cTn id="42" dur="770" fill="hold"/>
                                        <p:tgtEl>
                                          <p:spTgt spid="38"/>
                                        </p:tgtEl>
                                        <p:attrNameLst>
                                          <p:attrName>ppt_x</p:attrName>
                                        </p:attrNameLst>
                                      </p:cBhvr>
                                      <p:to>
                                        <p:strVal val="(0.5)"/>
                                      </p:to>
                                    </p:set>
                                    <p:anim from="(0.5)" to="(#ppt_x)" calcmode="lin" valueType="num">
                                      <p:cBhvr>
                                        <p:cTn id="43" dur="1230" accel="100000" fill="hold">
                                          <p:stCondLst>
                                            <p:cond delay="770"/>
                                          </p:stCondLst>
                                        </p:cTn>
                                        <p:tgtEl>
                                          <p:spTgt spid="38"/>
                                        </p:tgtEl>
                                        <p:attrNameLst>
                                          <p:attrName>ppt_x</p:attrName>
                                        </p:attrNameLst>
                                      </p:cBhvr>
                                    </p:anim>
                                    <p:set>
                                      <p:cBhvr>
                                        <p:cTn id="44" dur="770" fill="hold"/>
                                        <p:tgtEl>
                                          <p:spTgt spid="38"/>
                                        </p:tgtEl>
                                        <p:attrNameLst>
                                          <p:attrName>ppt_y</p:attrName>
                                        </p:attrNameLst>
                                      </p:cBhvr>
                                      <p:to>
                                        <p:strVal val="(#ppt_y+0.4)"/>
                                      </p:to>
                                    </p:set>
                                    <p:anim from="(#ppt_y+0.4)" to="(#ppt_y)" calcmode="lin" valueType="num">
                                      <p:cBhvr>
                                        <p:cTn id="45" dur="1230" accel="100000" fill="hold">
                                          <p:stCondLst>
                                            <p:cond delay="770"/>
                                          </p:stCondLst>
                                        </p:cTn>
                                        <p:tgtEl>
                                          <p:spTgt spid="38"/>
                                        </p:tgtEl>
                                        <p:attrNameLst>
                                          <p:attrName>ppt_y</p:attrName>
                                        </p:attrNameLst>
                                      </p:cBhvr>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ppt_x"/>
                                          </p:val>
                                        </p:tav>
                                        <p:tav tm="100000">
                                          <p:val>
                                            <p:strVal val="#ppt_x"/>
                                          </p:val>
                                        </p:tav>
                                      </p:tavLst>
                                    </p:anim>
                                    <p:anim calcmode="lin" valueType="num">
                                      <p:cBhvr additive="base">
                                        <p:cTn id="50" dur="10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1000" fill="hold"/>
                                        <p:tgtEl>
                                          <p:spTgt spid="6"/>
                                        </p:tgtEl>
                                        <p:attrNameLst>
                                          <p:attrName>ppt_x</p:attrName>
                                        </p:attrNameLst>
                                      </p:cBhvr>
                                      <p:tavLst>
                                        <p:tav tm="0">
                                          <p:val>
                                            <p:strVal val="1+#ppt_w/2"/>
                                          </p:val>
                                        </p:tav>
                                        <p:tav tm="100000">
                                          <p:val>
                                            <p:strVal val="#ppt_x"/>
                                          </p:val>
                                        </p:tav>
                                      </p:tavLst>
                                    </p:anim>
                                    <p:anim calcmode="lin" valueType="num">
                                      <p:cBhvr additive="base">
                                        <p:cTn id="55" dur="1000" fill="hold"/>
                                        <p:tgtEl>
                                          <p:spTgt spid="6"/>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 presetClass="entr" presetSubtype="4"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1000" fill="hold"/>
                                        <p:tgtEl>
                                          <p:spTgt spid="3"/>
                                        </p:tgtEl>
                                        <p:attrNameLst>
                                          <p:attrName>ppt_x</p:attrName>
                                        </p:attrNameLst>
                                      </p:cBhvr>
                                      <p:tavLst>
                                        <p:tav tm="0">
                                          <p:val>
                                            <p:strVal val="#ppt_x"/>
                                          </p:val>
                                        </p:tav>
                                        <p:tav tm="100000">
                                          <p:val>
                                            <p:strVal val="#ppt_x"/>
                                          </p:val>
                                        </p:tav>
                                      </p:tavLst>
                                    </p:anim>
                                    <p:anim calcmode="lin" valueType="num">
                                      <p:cBhvr additive="base">
                                        <p:cTn id="65" dur="1000" fill="hold"/>
                                        <p:tgtEl>
                                          <p:spTgt spid="3"/>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2" presetClass="entr" presetSubtype="8"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1000" fill="hold"/>
                                        <p:tgtEl>
                                          <p:spTgt spid="4"/>
                                        </p:tgtEl>
                                        <p:attrNameLst>
                                          <p:attrName>ppt_x</p:attrName>
                                        </p:attrNameLst>
                                      </p:cBhvr>
                                      <p:tavLst>
                                        <p:tav tm="0">
                                          <p:val>
                                            <p:strVal val="0-#ppt_w/2"/>
                                          </p:val>
                                        </p:tav>
                                        <p:tav tm="100000">
                                          <p:val>
                                            <p:strVal val="#ppt_x"/>
                                          </p:val>
                                        </p:tav>
                                      </p:tavLst>
                                    </p:anim>
                                    <p:anim calcmode="lin" valueType="num">
                                      <p:cBhvr additive="base">
                                        <p:cTn id="7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animBg="1"/>
      <p:bldP spid="51" grpId="0" animBg="1"/>
      <p:bldP spid="52" grpId="0" animBg="1"/>
      <p:bldP spid="53"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PSİKOLOJİ</a:t>
            </a:r>
            <a:endParaRPr lang="id-ID" sz="2800" dirty="0"/>
          </a:p>
        </p:txBody>
      </p:sp>
      <p:grpSp>
        <p:nvGrpSpPr>
          <p:cNvPr id="3" name="Group 18"/>
          <p:cNvGrpSpPr/>
          <p:nvPr/>
        </p:nvGrpSpPr>
        <p:grpSpPr>
          <a:xfrm>
            <a:off x="179512" y="555526"/>
            <a:ext cx="8856984" cy="1152128"/>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8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r>
                <a:rPr lang="tr-TR" sz="1800" dirty="0" smtClean="0">
                  <a:solidFill>
                    <a:schemeClr val="tx1">
                      <a:lumMod val="85000"/>
                      <a:lumOff val="15000"/>
                    </a:schemeClr>
                  </a:solidFill>
                </a:rPr>
                <a:t> Psikoloji bölümü, insan davranışlarının gözlem ve deney yöntemlerini kullanarak bilimsel bir biçimde incelenmesi ve nedenlerinin ortaya çıkarılması konularında eğitim ve araştırma yapar.</a:t>
              </a:r>
              <a:endParaRPr lang="id-ID" sz="18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10" y="1779662"/>
            <a:ext cx="8856989" cy="1621344"/>
            <a:chOff x="395534" y="771551"/>
            <a:chExt cx="8424941" cy="139957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p>
              </p:txBody>
            </p:sp>
          </p:grpSp>
          <p:sp>
            <p:nvSpPr>
              <p:cNvPr id="10" name="TextBox 9"/>
              <p:cNvSpPr txBox="1"/>
              <p:nvPr/>
            </p:nvSpPr>
            <p:spPr>
              <a:xfrm>
                <a:off x="4509642" y="2419044"/>
                <a:ext cx="1356516" cy="436993"/>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1399573"/>
            </a:xfrm>
            <a:prstGeom prst="rect">
              <a:avLst/>
            </a:prstGeom>
          </p:spPr>
          <p:txBody>
            <a:bodyPr wrap="square">
              <a:spAutoFit/>
            </a:bodyP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400" dirty="0" smtClean="0"/>
                <a:t> </a:t>
              </a:r>
              <a:r>
                <a:rPr lang="tr-TR" sz="1800" dirty="0" smtClean="0"/>
                <a:t>Psikoloji programında temel felsefe, mantık, istatistik ve sosyoloji gibi temel konularda verilen dersler ile psikolojiye giriş, öğrenme psikolojisi, deneysel psikoloji, çağdaş psikoloji akımları, gelişim psikolojisi (çocukluk, gençlik, yetişkinlik, yaşlılık), fizyolojik psikoloji, psikolojik testler, zekâ-kişilik psikolojisi, anormal davranış psikolojisi gibi alan dersleri verilmektedir. Ayrıca uygulamalı dersler </a:t>
              </a:r>
              <a:r>
                <a:rPr lang="tr-TR" sz="1800" dirty="0" err="1" smtClean="0"/>
                <a:t>laboratuvarlarda</a:t>
              </a:r>
              <a:r>
                <a:rPr lang="tr-TR" sz="1800" dirty="0" smtClean="0"/>
                <a:t> ve sahada sürdürülür.</a:t>
              </a:r>
              <a:endParaRPr lang="tr-TR" sz="18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500883"/>
            <a:ext cx="8856984" cy="1508106"/>
            <a:chOff x="395536" y="771550"/>
            <a:chExt cx="8424936" cy="1532210"/>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532209"/>
            </a:xfrm>
            <a:prstGeom prst="rect">
              <a:avLst/>
            </a:prstGeom>
          </p:spPr>
          <p:txBody>
            <a:bodyPr wrap="square">
              <a:spAutoFit/>
            </a:bodyPr>
            <a:lstStyle/>
            <a:p>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2000" dirty="0" smtClean="0"/>
                <a:t> :</a:t>
              </a:r>
              <a:r>
                <a:rPr lang="tr-TR" sz="1400" dirty="0" smtClean="0"/>
                <a:t> </a:t>
              </a:r>
              <a:r>
                <a:rPr lang="tr-TR" sz="1800" dirty="0" smtClean="0"/>
                <a:t>Psikoloji eğitimi görmek isteyen bir öğrencinin normalin üzerinde akademik yeteneğe sahip olması, psikoloji yanında felsefe, sosyoloji ve matematiğe ilgi duyması, ayrıca insanları anlamaya istekli, bilimsel meraka sahip bir kimse olması gerekir.</a:t>
              </a:r>
            </a:p>
            <a:p>
              <a:r>
                <a:rPr lang="tr-TR" sz="1800" dirty="0" smtClean="0"/>
                <a:t/>
              </a:r>
              <a:br>
                <a:rPr lang="tr-TR" sz="1800" dirty="0" smtClean="0"/>
              </a:br>
              <a:endParaRPr lang="tr-TR" sz="1800"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PSİKOLOJİ</a:t>
            </a:r>
            <a:endParaRPr lang="id-ID" dirty="0"/>
          </a:p>
        </p:txBody>
      </p:sp>
      <p:grpSp>
        <p:nvGrpSpPr>
          <p:cNvPr id="3" name="Group 27"/>
          <p:cNvGrpSpPr/>
          <p:nvPr/>
        </p:nvGrpSpPr>
        <p:grpSpPr>
          <a:xfrm>
            <a:off x="107504" y="627535"/>
            <a:ext cx="4464496" cy="4248454"/>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chemeClr val="tx1">
                      <a:lumMod val="95000"/>
                      <a:lumOff val="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Mezunların Kazandıkları Unvan ve Yaptıkları İşler</a:t>
                </a:r>
                <a:r>
                  <a:rPr lang="tr-TR" sz="18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p>
              <a:p>
                <a:pPr algn="just"/>
                <a:r>
                  <a:rPr lang="tr-TR" sz="1800" dirty="0" smtClean="0">
                    <a:solidFill>
                      <a:schemeClr val="tx1">
                        <a:lumMod val="85000"/>
                        <a:lumOff val="15000"/>
                      </a:schemeClr>
                    </a:solidFill>
                  </a:rPr>
                  <a:t>Psikoloji </a:t>
                </a:r>
                <a:r>
                  <a:rPr lang="tr-TR" sz="1800" dirty="0" smtClean="0">
                    <a:solidFill>
                      <a:schemeClr val="tx1">
                        <a:lumMod val="85000"/>
                        <a:lumOff val="15000"/>
                      </a:schemeClr>
                    </a:solidFill>
                  </a:rPr>
                  <a:t>bölümünü bitirenler “”Psikolog”” unvanı ile görev almaktadırlar. Psikologlar genellikle uygulama alanında çalışırlar. Bir psikolog, çalıştığı kurumun niteliğine göre, ilgilendiği bireylere test, envanter gibi psikolojik ölçme araçları uygular, bireylerle görüşme yapar, sorunlarını anlamaya ve uygun çözümler bulunmasına yardımcı olmaya çalışır. Araştırma ve eğitim alanında çalışanlar gerekli ölçme araçlarını ve insan davranışlarını değiştirme yöntemlerini geliştirirler.</a:t>
                </a:r>
                <a:endParaRPr lang="id-ID" sz="1600" dirty="0">
                  <a:solidFill>
                    <a:schemeClr val="tx1">
                      <a:lumMod val="85000"/>
                      <a:lumOff val="15000"/>
                    </a:schemeClr>
                  </a:solidFill>
                </a:endParaRPr>
              </a:p>
            </p:txBody>
          </p:sp>
        </p:grpSp>
        <p:sp>
          <p:nvSpPr>
            <p:cNvPr id="15" name="TextBox 14"/>
            <p:cNvSpPr txBox="1"/>
            <p:nvPr/>
          </p:nvSpPr>
          <p:spPr>
            <a:xfrm>
              <a:off x="6618950" y="2248947"/>
              <a:ext cx="535859" cy="108872"/>
            </a:xfrm>
            <a:prstGeom prst="roundRect">
              <a:avLst/>
            </a:prstGeom>
            <a:noFill/>
          </p:spPr>
          <p:txBody>
            <a:bodyPr wrap="square" rtlCol="0">
              <a:spAutoFit/>
            </a:bodyPr>
            <a:lstStyle/>
            <a:p>
              <a:pPr algn="ctr"/>
              <a:endParaRPr lang="id-ID" sz="1100" b="1" dirty="0">
                <a:solidFill>
                  <a:schemeClr val="tx1">
                    <a:lumMod val="95000"/>
                    <a:lumOff val="5000"/>
                  </a:schemeClr>
                </a:solidFill>
              </a:endParaRPr>
            </a:p>
          </p:txBody>
        </p:sp>
      </p:grpSp>
      <p:grpSp>
        <p:nvGrpSpPr>
          <p:cNvPr id="5" name="Group 23"/>
          <p:cNvGrpSpPr/>
          <p:nvPr/>
        </p:nvGrpSpPr>
        <p:grpSpPr>
          <a:xfrm>
            <a:off x="4680520" y="627534"/>
            <a:ext cx="4427984"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8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r>
                <a:rPr lang="tr-TR" sz="1600" dirty="0" smtClean="0">
                  <a:solidFill>
                    <a:schemeClr val="tx1">
                      <a:lumMod val="85000"/>
                      <a:lumOff val="15000"/>
                    </a:schemeClr>
                  </a:solidFill>
                </a:rPr>
                <a:t> Psikoloji lisans programından mezun olanlar kamu ve özel sektörde, aralarında hastaneler, insan kaynakları departmanları, reklam firmaları, ceza evleri, danışma merkezleri, TSK, araştırma enstitüleri, anaokulları, huzurevlerinin de bulunduğu pek çok kuruluşun yanı sıra devlete bağlı kuruluşlarda da idari ve araştırmacı pozisyonlarında iş bulabilirler. Mezunların hangi seviyede ve ne sorumlulukta iş bulabilecekleri doğal olarak lisansüstü seviyede yapılacak olan eğitim ve elde edilecek niteliklerle (özellikle klinik, endüstriyel/örgüt, psikoterapi gibi uygulamalı alanlarda) farklılık göstermektedir.</a:t>
              </a:r>
            </a:p>
            <a:p>
              <a:pPr algn="just"/>
              <a:r>
                <a:rPr lang="tr-TR" sz="1600" dirty="0" smtClean="0">
                  <a:solidFill>
                    <a:schemeClr val="tx1">
                      <a:lumMod val="85000"/>
                      <a:lumOff val="15000"/>
                    </a:schemeClr>
                  </a:solidFill>
                </a:rPr>
                <a:t/>
              </a:r>
              <a:br>
                <a:rPr lang="tr-TR" sz="1600" dirty="0" smtClean="0">
                  <a:solidFill>
                    <a:schemeClr val="tx1">
                      <a:lumMod val="85000"/>
                      <a:lumOff val="15000"/>
                    </a:schemeClr>
                  </a:solidFill>
                </a:rPr>
              </a:br>
              <a:endParaRPr lang="id-ID" sz="16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ERGOTERAPİ</a:t>
            </a:r>
            <a:endParaRPr lang="id-ID" dirty="0"/>
          </a:p>
        </p:txBody>
      </p:sp>
      <p:sp>
        <p:nvSpPr>
          <p:cNvPr id="35" name="34 Oval"/>
          <p:cNvSpPr/>
          <p:nvPr/>
        </p:nvSpPr>
        <p:spPr>
          <a:xfrm>
            <a:off x="-36512"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3" name="25 Grup"/>
          <p:cNvGrpSpPr/>
          <p:nvPr/>
        </p:nvGrpSpPr>
        <p:grpSpPr>
          <a:xfrm>
            <a:off x="817080" y="3992256"/>
            <a:ext cx="2193487" cy="666816"/>
            <a:chOff x="817080" y="3992256"/>
            <a:chExt cx="2193487" cy="666816"/>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971600" y="4155926"/>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a:t>
              </a:r>
              <a:endParaRPr lang="tr-TR" sz="2800" b="1" dirty="0">
                <a:solidFill>
                  <a:srgbClr val="9999FF"/>
                </a:solidFill>
              </a:endParaRPr>
            </a:p>
          </p:txBody>
        </p:sp>
      </p:grpSp>
      <p:grpSp>
        <p:nvGrpSpPr>
          <p:cNvPr id="4" name="22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170.800</a:t>
              </a:r>
              <a:endParaRPr lang="tr-TR" sz="2500" b="1" dirty="0">
                <a:solidFill>
                  <a:srgbClr val="FF9900"/>
                </a:solidFill>
              </a:endParaRPr>
            </a:p>
          </p:txBody>
        </p:sp>
      </p:grpSp>
      <p:grpSp>
        <p:nvGrpSpPr>
          <p:cNvPr id="5" name="26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*293,49</a:t>
              </a:r>
              <a:endParaRPr lang="tr-TR" sz="2800" dirty="0">
                <a:solidFill>
                  <a:schemeClr val="accent1">
                    <a:lumMod val="75000"/>
                  </a:schemeClr>
                </a:solidFill>
              </a:endParaRPr>
            </a:p>
          </p:txBody>
        </p:sp>
      </p:grpSp>
      <p:grpSp>
        <p:nvGrpSpPr>
          <p:cNvPr id="6" name="23 Grup"/>
          <p:cNvGrpSpPr/>
          <p:nvPr/>
        </p:nvGrpSpPr>
        <p:grpSpPr>
          <a:xfrm>
            <a:off x="6633037" y="2499742"/>
            <a:ext cx="1539363" cy="694554"/>
            <a:chOff x="6633037"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7" name="24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486</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4222752"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Sağlık Bilimleri Üniversitesi (Ankara) </a:t>
            </a:r>
            <a:endParaRPr lang="tr-TR" sz="1900" b="1" dirty="0">
              <a:solidFill>
                <a:schemeClr val="accent1">
                  <a:lumMod val="75000"/>
                </a:schemeClr>
              </a:solidFill>
            </a:endParaRPr>
          </a:p>
        </p:txBody>
      </p:sp>
    </p:spTree>
    <p:extLst>
      <p:ext uri="{BB962C8B-B14F-4D97-AF65-F5344CB8AC3E}">
        <p14:creationId xmlns="" xmlns:p14="http://schemas.microsoft.com/office/powerpoint/2010/main" val="256135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5"/>
                                        </p:tgtEl>
                                      </p:cBhvr>
                                    </p:animEffect>
                                  </p:childTnLst>
                                </p:cTn>
                              </p:par>
                            </p:childTnLst>
                          </p:cTn>
                        </p:par>
                        <p:par>
                          <p:cTn id="36" fill="hold">
                            <p:stCondLst>
                              <p:cond delay="2000"/>
                            </p:stCondLst>
                            <p:childTnLst>
                              <p:par>
                                <p:cTn id="37" presetID="5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770" decel="100000"/>
                                        <p:tgtEl>
                                          <p:spTgt spid="38"/>
                                        </p:tgtEl>
                                      </p:cBhvr>
                                    </p:animEffect>
                                    <p:animScale>
                                      <p:cBhvr>
                                        <p:cTn id="40" dur="770" decel="100000"/>
                                        <p:tgtEl>
                                          <p:spTgt spid="38"/>
                                        </p:tgtEl>
                                      </p:cBhvr>
                                      <p:from x="10000" y="10000"/>
                                      <p:to x="200000" y="450000"/>
                                    </p:animScale>
                                    <p:animScale>
                                      <p:cBhvr>
                                        <p:cTn id="41" dur="1230" accel="100000" fill="hold">
                                          <p:stCondLst>
                                            <p:cond delay="770"/>
                                          </p:stCondLst>
                                        </p:cTn>
                                        <p:tgtEl>
                                          <p:spTgt spid="38"/>
                                        </p:tgtEl>
                                      </p:cBhvr>
                                      <p:from x="200000" y="450000"/>
                                      <p:to x="100000" y="100000"/>
                                    </p:animScale>
                                    <p:set>
                                      <p:cBhvr>
                                        <p:cTn id="42" dur="770" fill="hold"/>
                                        <p:tgtEl>
                                          <p:spTgt spid="38"/>
                                        </p:tgtEl>
                                        <p:attrNameLst>
                                          <p:attrName>ppt_x</p:attrName>
                                        </p:attrNameLst>
                                      </p:cBhvr>
                                      <p:to>
                                        <p:strVal val="(0.5)"/>
                                      </p:to>
                                    </p:set>
                                    <p:anim from="(0.5)" to="(#ppt_x)" calcmode="lin" valueType="num">
                                      <p:cBhvr>
                                        <p:cTn id="43" dur="1230" accel="100000" fill="hold">
                                          <p:stCondLst>
                                            <p:cond delay="770"/>
                                          </p:stCondLst>
                                        </p:cTn>
                                        <p:tgtEl>
                                          <p:spTgt spid="38"/>
                                        </p:tgtEl>
                                        <p:attrNameLst>
                                          <p:attrName>ppt_x</p:attrName>
                                        </p:attrNameLst>
                                      </p:cBhvr>
                                    </p:anim>
                                    <p:set>
                                      <p:cBhvr>
                                        <p:cTn id="44" dur="770" fill="hold"/>
                                        <p:tgtEl>
                                          <p:spTgt spid="38"/>
                                        </p:tgtEl>
                                        <p:attrNameLst>
                                          <p:attrName>ppt_y</p:attrName>
                                        </p:attrNameLst>
                                      </p:cBhvr>
                                      <p:to>
                                        <p:strVal val="(#ppt_y+0.4)"/>
                                      </p:to>
                                    </p:set>
                                    <p:anim from="(#ppt_y+0.4)" to="(#ppt_y)" calcmode="lin" valueType="num">
                                      <p:cBhvr>
                                        <p:cTn id="45" dur="1230" accel="100000" fill="hold">
                                          <p:stCondLst>
                                            <p:cond delay="770"/>
                                          </p:stCondLst>
                                        </p:cTn>
                                        <p:tgtEl>
                                          <p:spTgt spid="38"/>
                                        </p:tgtEl>
                                        <p:attrNameLst>
                                          <p:attrName>ppt_y</p:attrName>
                                        </p:attrNameLst>
                                      </p:cBhvr>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ppt_x"/>
                                          </p:val>
                                        </p:tav>
                                        <p:tav tm="100000">
                                          <p:val>
                                            <p:strVal val="#ppt_x"/>
                                          </p:val>
                                        </p:tav>
                                      </p:tavLst>
                                    </p:anim>
                                    <p:anim calcmode="lin" valueType="num">
                                      <p:cBhvr additive="base">
                                        <p:cTn id="50" dur="10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1000" fill="hold"/>
                                        <p:tgtEl>
                                          <p:spTgt spid="6"/>
                                        </p:tgtEl>
                                        <p:attrNameLst>
                                          <p:attrName>ppt_x</p:attrName>
                                        </p:attrNameLst>
                                      </p:cBhvr>
                                      <p:tavLst>
                                        <p:tav tm="0">
                                          <p:val>
                                            <p:strVal val="1+#ppt_w/2"/>
                                          </p:val>
                                        </p:tav>
                                        <p:tav tm="100000">
                                          <p:val>
                                            <p:strVal val="#ppt_x"/>
                                          </p:val>
                                        </p:tav>
                                      </p:tavLst>
                                    </p:anim>
                                    <p:anim calcmode="lin" valueType="num">
                                      <p:cBhvr additive="base">
                                        <p:cTn id="55" dur="1000" fill="hold"/>
                                        <p:tgtEl>
                                          <p:spTgt spid="6"/>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 presetClass="entr" presetSubtype="4"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1000" fill="hold"/>
                                        <p:tgtEl>
                                          <p:spTgt spid="3"/>
                                        </p:tgtEl>
                                        <p:attrNameLst>
                                          <p:attrName>ppt_x</p:attrName>
                                        </p:attrNameLst>
                                      </p:cBhvr>
                                      <p:tavLst>
                                        <p:tav tm="0">
                                          <p:val>
                                            <p:strVal val="#ppt_x"/>
                                          </p:val>
                                        </p:tav>
                                        <p:tav tm="100000">
                                          <p:val>
                                            <p:strVal val="#ppt_x"/>
                                          </p:val>
                                        </p:tav>
                                      </p:tavLst>
                                    </p:anim>
                                    <p:anim calcmode="lin" valueType="num">
                                      <p:cBhvr additive="base">
                                        <p:cTn id="65" dur="1000" fill="hold"/>
                                        <p:tgtEl>
                                          <p:spTgt spid="3"/>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2" presetClass="entr" presetSubtype="8"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1000" fill="hold"/>
                                        <p:tgtEl>
                                          <p:spTgt spid="4"/>
                                        </p:tgtEl>
                                        <p:attrNameLst>
                                          <p:attrName>ppt_x</p:attrName>
                                        </p:attrNameLst>
                                      </p:cBhvr>
                                      <p:tavLst>
                                        <p:tav tm="0">
                                          <p:val>
                                            <p:strVal val="0-#ppt_w/2"/>
                                          </p:val>
                                        </p:tav>
                                        <p:tav tm="100000">
                                          <p:val>
                                            <p:strVal val="#ppt_x"/>
                                          </p:val>
                                        </p:tav>
                                      </p:tavLst>
                                    </p:anim>
                                    <p:anim calcmode="lin" valueType="num">
                                      <p:cBhvr additive="base">
                                        <p:cTn id="7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animBg="1"/>
      <p:bldP spid="51" grpId="0" animBg="1"/>
      <p:bldP spid="52" grpId="0" animBg="1"/>
      <p:bldP spid="53"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TIP</a:t>
            </a:r>
            <a:endParaRPr lang="id-ID" dirty="0"/>
          </a:p>
        </p:txBody>
      </p:sp>
      <p:grpSp>
        <p:nvGrpSpPr>
          <p:cNvPr id="9" name="Group 18"/>
          <p:cNvGrpSpPr/>
          <p:nvPr/>
        </p:nvGrpSpPr>
        <p:grpSpPr>
          <a:xfrm>
            <a:off x="179512" y="555527"/>
            <a:ext cx="8856984" cy="936103"/>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Programın Amacı:</a:t>
              </a:r>
              <a:r>
                <a:rPr lang="tr-TR" sz="1800" dirty="0" smtClean="0"/>
                <a:t> </a:t>
              </a:r>
              <a:r>
                <a:rPr lang="tr-TR" sz="1800" dirty="0" smtClean="0">
                  <a:solidFill>
                    <a:schemeClr val="tx2">
                      <a:lumMod val="75000"/>
                    </a:schemeClr>
                  </a:solidFill>
                </a:rPr>
                <a:t>Tıp programının amacı, insanların sağlığını koruma ve geliştirme, hastalık ve sakatlıklarını iyileştirme alanında çalışacak hekimleri yetiştirmektir.</a:t>
              </a:r>
              <a:endParaRPr lang="id-ID" sz="1800"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23" name="22 Grup"/>
          <p:cNvGrpSpPr/>
          <p:nvPr/>
        </p:nvGrpSpPr>
        <p:grpSpPr>
          <a:xfrm>
            <a:off x="179512" y="1635646"/>
            <a:ext cx="8856984" cy="1224136"/>
            <a:chOff x="395536" y="771551"/>
            <a:chExt cx="8424936" cy="1296143"/>
          </a:xfrm>
        </p:grpSpPr>
        <p:grpSp>
          <p:nvGrpSpPr>
            <p:cNvPr id="3" name="Group 30"/>
            <p:cNvGrpSpPr/>
            <p:nvPr/>
          </p:nvGrpSpPr>
          <p:grpSpPr>
            <a:xfrm>
              <a:off x="395536" y="771551"/>
              <a:ext cx="8424936" cy="1296143"/>
              <a:chOff x="4437053" y="2361716"/>
              <a:chExt cx="1515768" cy="1570955"/>
            </a:xfrm>
          </p:grpSpPr>
          <p:grpSp>
            <p:nvGrpSpPr>
              <p:cNvPr id="4" name="Group 8"/>
              <p:cNvGrpSpPr/>
              <p:nvPr/>
            </p:nvGrpSpPr>
            <p:grpSpPr>
              <a:xfrm>
                <a:off x="4437053" y="2361716"/>
                <a:ext cx="1515768" cy="1570955"/>
                <a:chOff x="1934067" y="2570683"/>
                <a:chExt cx="1941921"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3"/>
                  <a:ext cx="1941921" cy="19419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843558"/>
              <a:ext cx="8208912" cy="674431"/>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smtClean="0"/>
                <a:t> </a:t>
              </a:r>
              <a:r>
                <a:rPr lang="tr-TR" sz="1600" dirty="0" smtClean="0"/>
                <a:t>Tıp Fakültesinin eğitim süresi 6 yıldır. Bu bölümde öğretim iki düzeyde yapılmaktadır. Bunlar ”Tıp Doktorluğu” ve ”Temel Tıp Bilimlerine Lisans Eğitimi” olmak üzere ayrılmaktadır. Tıp Doktorluğu 3 kademeden oluşmaktadır.</a:t>
              </a:r>
              <a:endParaRPr lang="tr-TR" dirty="0"/>
            </a:p>
          </p:txBody>
        </p:sp>
      </p:grpSp>
      <p:grpSp>
        <p:nvGrpSpPr>
          <p:cNvPr id="14"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24" name="23 Grup"/>
          <p:cNvGrpSpPr/>
          <p:nvPr/>
        </p:nvGrpSpPr>
        <p:grpSpPr>
          <a:xfrm>
            <a:off x="179512" y="3003798"/>
            <a:ext cx="8856984" cy="2033401"/>
            <a:chOff x="395536" y="771551"/>
            <a:chExt cx="8424936" cy="1377407"/>
          </a:xfrm>
        </p:grpSpPr>
        <p:grpSp>
          <p:nvGrpSpPr>
            <p:cNvPr id="25" name="Group 30"/>
            <p:cNvGrpSpPr/>
            <p:nvPr/>
          </p:nvGrpSpPr>
          <p:grpSpPr>
            <a:xfrm>
              <a:off x="395536" y="771551"/>
              <a:ext cx="8424936" cy="1296143"/>
              <a:chOff x="4437053" y="2361716"/>
              <a:chExt cx="1515768" cy="1570955"/>
            </a:xfrm>
          </p:grpSpPr>
          <p:grpSp>
            <p:nvGrpSpPr>
              <p:cNvPr id="27" name="Group 8"/>
              <p:cNvGrpSpPr/>
              <p:nvPr/>
            </p:nvGrpSpPr>
            <p:grpSpPr>
              <a:xfrm>
                <a:off x="4437053" y="2361716"/>
                <a:ext cx="1515768" cy="1570955"/>
                <a:chOff x="1934067" y="2570683"/>
                <a:chExt cx="1941921" cy="2012623"/>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3"/>
                  <a:ext cx="1941921" cy="194192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377407"/>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 </a:t>
              </a:r>
              <a:r>
                <a:rPr lang="tr-TR" sz="1600" dirty="0" smtClean="0"/>
                <a:t>Tıp programında okumak ve doktor olmak isteyen kimselerin çok üstün bir akademik yeteneğe, kuvvetli bir dikkat ve belleğe; operatör olmak isteyenlerin ayrıca el-parmak becerisine sahip olmaları gerekir. Tıp eğitimi uzun ve yorucu bir eğitimdir. Bunun için kişinin bilime, özellikle biyoloji, fizik, kimya, anatomi ve fizyolojiye içten ilgi duyması, sabırlı ve azimli olması, </a:t>
              </a:r>
              <a:r>
                <a:rPr lang="tr-TR" sz="1600" dirty="0" err="1" smtClean="0"/>
                <a:t>meslekdaşları</a:t>
              </a:r>
              <a:r>
                <a:rPr lang="tr-TR" sz="1600" dirty="0" smtClean="0"/>
                <a:t> ve hastaları ile iyi iletişim kurabilmesi için hoşgörülü, insan sevgisi ve insanlara yardım isteği güçlü bir kimse olması gerekir. Tıp eğitimi uzun ve masraflı bir eğitimdir. Kişinin bu hususu göz önünde tutması gereklidir. </a:t>
              </a:r>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05"/>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 calcmode="lin" valueType="num">
                                      <p:cBhvr>
                                        <p:cTn id="9" dur="1000" fill="hold"/>
                                        <p:tgtEl>
                                          <p:spTgt spid="9"/>
                                        </p:tgtEl>
                                        <p:attrNameLst>
                                          <p:attrName>ppt_x</p:attrName>
                                        </p:attrNameLst>
                                      </p:cBhvr>
                                      <p:tavLst>
                                        <p:tav tm="0">
                                          <p:val>
                                            <p:strVal val="#ppt_x-.2"/>
                                          </p:val>
                                        </p:tav>
                                        <p:tav tm="100000">
                                          <p:val>
                                            <p:strVal val="#ppt_x"/>
                                          </p:val>
                                        </p:tav>
                                      </p:tavLst>
                                    </p:anim>
                                    <p:anim calcmode="lin" valueType="num">
                                      <p:cBhvr>
                                        <p:cTn id="10" dur="1000" fill="hold"/>
                                        <p:tgtEl>
                                          <p:spTgt spid="9"/>
                                        </p:tgtEl>
                                        <p:attrNameLst>
                                          <p:attrName>ppt_y</p:attrName>
                                        </p:attrNameLst>
                                      </p:cBhvr>
                                      <p:tavLst>
                                        <p:tav tm="0">
                                          <p:val>
                                            <p:strVal val="#ppt_y"/>
                                          </p:val>
                                        </p:tav>
                                        <p:tav tm="100000">
                                          <p:val>
                                            <p:strVal val="#ppt_y"/>
                                          </p:val>
                                        </p:tav>
                                      </p:tavLst>
                                    </p:anim>
                                    <p:animEffect transition="in" filter="fade">
                                      <p:cBhvr>
                                        <p:cTn id="11" dur="1000"/>
                                        <p:tgtEl>
                                          <p:spTgt spid="9"/>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strVal val="#ppt_w*0.05"/>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 calcmode="lin" valueType="num">
                                      <p:cBhvr>
                                        <p:cTn id="17" dur="1000" fill="hold"/>
                                        <p:tgtEl>
                                          <p:spTgt spid="23"/>
                                        </p:tgtEl>
                                        <p:attrNameLst>
                                          <p:attrName>ppt_x</p:attrName>
                                        </p:attrNameLst>
                                      </p:cBhvr>
                                      <p:tavLst>
                                        <p:tav tm="0">
                                          <p:val>
                                            <p:strVal val="#ppt_x-.2"/>
                                          </p:val>
                                        </p:tav>
                                        <p:tav tm="100000">
                                          <p:val>
                                            <p:strVal val="#ppt_x"/>
                                          </p:val>
                                        </p:tav>
                                      </p:tavLst>
                                    </p:anim>
                                    <p:anim calcmode="lin" valueType="num">
                                      <p:cBhvr>
                                        <p:cTn id="18" dur="1000" fill="hold"/>
                                        <p:tgtEl>
                                          <p:spTgt spid="23"/>
                                        </p:tgtEl>
                                        <p:attrNameLst>
                                          <p:attrName>ppt_y</p:attrName>
                                        </p:attrNameLst>
                                      </p:cBhvr>
                                      <p:tavLst>
                                        <p:tav tm="0">
                                          <p:val>
                                            <p:strVal val="#ppt_y"/>
                                          </p:val>
                                        </p:tav>
                                        <p:tav tm="100000">
                                          <p:val>
                                            <p:strVal val="#ppt_y"/>
                                          </p:val>
                                        </p:tav>
                                      </p:tavLst>
                                    </p:anim>
                                    <p:animEffect transition="in" filter="fade">
                                      <p:cBhvr>
                                        <p:cTn id="19" dur="1000"/>
                                        <p:tgtEl>
                                          <p:spTgt spid="23"/>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strVal val="#ppt_w*0.05"/>
                                          </p:val>
                                        </p:tav>
                                        <p:tav tm="100000">
                                          <p:val>
                                            <p:strVal val="#ppt_w"/>
                                          </p:val>
                                        </p:tav>
                                      </p:tavLst>
                                    </p:anim>
                                    <p:anim calcmode="lin" valueType="num">
                                      <p:cBhvr>
                                        <p:cTn id="24" dur="1000" fill="hold"/>
                                        <p:tgtEl>
                                          <p:spTgt spid="24"/>
                                        </p:tgtEl>
                                        <p:attrNameLst>
                                          <p:attrName>ppt_h</p:attrName>
                                        </p:attrNameLst>
                                      </p:cBhvr>
                                      <p:tavLst>
                                        <p:tav tm="0">
                                          <p:val>
                                            <p:strVal val="#ppt_h"/>
                                          </p:val>
                                        </p:tav>
                                        <p:tav tm="100000">
                                          <p:val>
                                            <p:strVal val="#ppt_h"/>
                                          </p:val>
                                        </p:tav>
                                      </p:tavLst>
                                    </p:anim>
                                    <p:anim calcmode="lin" valueType="num">
                                      <p:cBhvr>
                                        <p:cTn id="25" dur="1000" fill="hold"/>
                                        <p:tgtEl>
                                          <p:spTgt spid="24"/>
                                        </p:tgtEl>
                                        <p:attrNameLst>
                                          <p:attrName>ppt_x</p:attrName>
                                        </p:attrNameLst>
                                      </p:cBhvr>
                                      <p:tavLst>
                                        <p:tav tm="0">
                                          <p:val>
                                            <p:strVal val="#ppt_x-.2"/>
                                          </p:val>
                                        </p:tav>
                                        <p:tav tm="100000">
                                          <p:val>
                                            <p:strVal val="#ppt_x"/>
                                          </p:val>
                                        </p:tav>
                                      </p:tavLst>
                                    </p:anim>
                                    <p:anim calcmode="lin" valueType="num">
                                      <p:cBhvr>
                                        <p:cTn id="26" dur="1000" fill="hold"/>
                                        <p:tgtEl>
                                          <p:spTgt spid="24"/>
                                        </p:tgtEl>
                                        <p:attrNameLst>
                                          <p:attrName>ppt_y</p:attrName>
                                        </p:attrNameLst>
                                      </p:cBhvr>
                                      <p:tavLst>
                                        <p:tav tm="0">
                                          <p:val>
                                            <p:strVal val="#ppt_y"/>
                                          </p:val>
                                        </p:tav>
                                        <p:tav tm="100000">
                                          <p:val>
                                            <p:strVal val="#ppt_y"/>
                                          </p:val>
                                        </p:tav>
                                      </p:tavLst>
                                    </p:anim>
                                    <p:animEffect transition="in" filter="fade">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ERGOTERAPİ</a:t>
            </a:r>
            <a:endParaRPr lang="id-ID" sz="2800" dirty="0"/>
          </a:p>
        </p:txBody>
      </p:sp>
      <p:grpSp>
        <p:nvGrpSpPr>
          <p:cNvPr id="3" name="Group 18"/>
          <p:cNvGrpSpPr/>
          <p:nvPr/>
        </p:nvGrpSpPr>
        <p:grpSpPr>
          <a:xfrm>
            <a:off x="179512" y="555526"/>
            <a:ext cx="8856984" cy="2160240"/>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solidFill>
                  <a:schemeClr val="tx1">
                    <a:lumMod val="85000"/>
                    <a:lumOff val="1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Programın Amacı:</a:t>
              </a:r>
              <a:r>
                <a:rPr lang="tr-TR" sz="1400" dirty="0" smtClean="0">
                  <a:solidFill>
                    <a:schemeClr val="tx1">
                      <a:lumMod val="85000"/>
                      <a:lumOff val="15000"/>
                    </a:schemeClr>
                  </a:solidFill>
                </a:rPr>
                <a:t> </a:t>
              </a:r>
              <a:r>
                <a:rPr lang="tr-TR" sz="1600" dirty="0" err="1" smtClean="0">
                  <a:solidFill>
                    <a:schemeClr val="tx1">
                      <a:lumMod val="85000"/>
                      <a:lumOff val="15000"/>
                    </a:schemeClr>
                  </a:solidFill>
                </a:rPr>
                <a:t>Ergoterapinin</a:t>
              </a:r>
              <a:r>
                <a:rPr lang="tr-TR" sz="1600" dirty="0" smtClean="0">
                  <a:solidFill>
                    <a:schemeClr val="tx1">
                      <a:lumMod val="85000"/>
                      <a:lumOff val="15000"/>
                    </a:schemeClr>
                  </a:solidFill>
                </a:rPr>
                <a:t> temel amacı kişilerin günlük yaşam aktivitelerine katılımını sağlamaktır. </a:t>
              </a:r>
              <a:r>
                <a:rPr lang="tr-TR" sz="1600" dirty="0" err="1" smtClean="0">
                  <a:solidFill>
                    <a:schemeClr val="tx1">
                      <a:lumMod val="85000"/>
                      <a:lumOff val="15000"/>
                    </a:schemeClr>
                  </a:solidFill>
                </a:rPr>
                <a:t>Ergoterapistler</a:t>
              </a:r>
              <a:r>
                <a:rPr lang="tr-TR" sz="1600" dirty="0" smtClean="0">
                  <a:solidFill>
                    <a:schemeClr val="tx1">
                      <a:lumMod val="85000"/>
                      <a:lumOff val="15000"/>
                    </a:schemeClr>
                  </a:solidFill>
                </a:rPr>
                <a:t> kişi ve toplulukların istedikleri, ihtiyaç duydukları veya kendilerinden beklenen aktiviteleri yapabilme becerilerini geliştirerek veya aktiviteyi ya da çevreyi kişilerin katılımını daha iyi sağlayabilecek şekilde düzenleyerek bu amaca ulaşırlar.</a:t>
              </a:r>
              <a:r>
                <a:rPr lang="tr-TR" sz="1600" dirty="0" err="1" smtClean="0">
                  <a:solidFill>
                    <a:schemeClr val="tx1">
                      <a:lumMod val="85000"/>
                      <a:lumOff val="15000"/>
                    </a:schemeClr>
                  </a:solidFill>
                </a:rPr>
                <a:t>Ergoterapi</a:t>
              </a:r>
              <a:r>
                <a:rPr lang="tr-TR" sz="1600" dirty="0" smtClean="0">
                  <a:solidFill>
                    <a:schemeClr val="tx1">
                      <a:lumMod val="85000"/>
                      <a:lumOff val="15000"/>
                    </a:schemeClr>
                  </a:solidFill>
                </a:rPr>
                <a:t>, çeşitli aktivitelerle kişilerin potansiyel yeteneklerini geliştirerek günlük yaşam aktivitelerine katılımını ve bu aktivitelerdeki bağımsızlığını sağlamayı amaçlar. Yaşlılar, engelliler, sokak çocukları, madde bağımlıları, </a:t>
              </a:r>
              <a:r>
                <a:rPr lang="tr-TR" sz="1600" dirty="0" err="1" smtClean="0">
                  <a:solidFill>
                    <a:schemeClr val="tx1">
                      <a:lumMod val="85000"/>
                      <a:lumOff val="15000"/>
                    </a:schemeClr>
                  </a:solidFill>
                </a:rPr>
                <a:t>AIDS’li</a:t>
              </a:r>
              <a:r>
                <a:rPr lang="tr-TR" sz="1600" dirty="0" smtClean="0">
                  <a:solidFill>
                    <a:schemeClr val="tx1">
                      <a:lumMod val="85000"/>
                      <a:lumOff val="15000"/>
                    </a:schemeClr>
                  </a:solidFill>
                </a:rPr>
                <a:t> kişiler gibi dezavantajlı grupların istihdam sorunlarını azaltmak, tüm yaş gruplarında sağlıkla ilgili yaşam kalitesini artırmak, çevresel düzenlemeler yapmak için mesleki uygulamalarda bulunurlar.</a:t>
              </a:r>
              <a:endParaRPr lang="id-ID" sz="16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07" y="2859782"/>
            <a:ext cx="8856989" cy="1981384"/>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p>
              </p:txBody>
            </p:sp>
          </p:grpSp>
          <p:sp>
            <p:nvSpPr>
              <p:cNvPr id="10" name="TextBox 9"/>
              <p:cNvSpPr txBox="1"/>
              <p:nvPr/>
            </p:nvSpPr>
            <p:spPr>
              <a:xfrm>
                <a:off x="4509642" y="2419044"/>
                <a:ext cx="1356516" cy="436993"/>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966410"/>
            </a:xfrm>
            <a:prstGeom prst="rect">
              <a:avLst/>
            </a:prstGeom>
          </p:spPr>
          <p:txBody>
            <a:bodyPr wrap="square">
              <a:spAutoFit/>
            </a:bodyP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400" dirty="0" smtClean="0"/>
                <a:t> </a:t>
              </a:r>
              <a:r>
                <a:rPr lang="tr-TR" sz="1800" dirty="0" smtClean="0"/>
                <a:t> Birinci yılda, Araştırma Yöntemlerine Giriş, Büyüme ve Gelişim, Sağlık Stratejileri, Drama, Yaşam Kalitesi, Anatomi, Fizyoloji, Stresle Başa Çıkma Yöntemleri gibi dersler görmektedirler. Sonraki yıllarda ise </a:t>
              </a:r>
              <a:r>
                <a:rPr lang="tr-TR" sz="1800" dirty="0" err="1" smtClean="0"/>
                <a:t>Nöroanatomi</a:t>
              </a:r>
              <a:r>
                <a:rPr lang="tr-TR" sz="1800" dirty="0" smtClean="0"/>
                <a:t>, Temel Ölçme ve Değerlendirme Teknikleri, Engellilik ve Sağlık Politikaları, Yeme Bozuklukları, Kanser ve </a:t>
              </a:r>
              <a:r>
                <a:rPr lang="tr-TR" sz="1800" dirty="0" err="1" smtClean="0"/>
                <a:t>Ergoterapi</a:t>
              </a:r>
              <a:r>
                <a:rPr lang="tr-TR" sz="1800" dirty="0" smtClean="0"/>
                <a:t>, Öz Yönetim, Motor Öğrenme, Kadın Sağlığı derslerinden bazılarıdır.</a:t>
              </a:r>
              <a:endParaRPr lang="tr-TR" sz="20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ERGOTERAPİ</a:t>
            </a:r>
            <a:endParaRPr lang="id-ID" dirty="0"/>
          </a:p>
        </p:txBody>
      </p:sp>
      <p:grpSp>
        <p:nvGrpSpPr>
          <p:cNvPr id="3" name="Group 27"/>
          <p:cNvGrpSpPr/>
          <p:nvPr/>
        </p:nvGrpSpPr>
        <p:grpSpPr>
          <a:xfrm>
            <a:off x="107504" y="627535"/>
            <a:ext cx="5112568" cy="4248454"/>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1">
                      <a:lumMod val="85000"/>
                      <a:lumOff val="1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Mezunların Kazandıkları Unvan ve Yaptıkları İşler</a:t>
                </a:r>
                <a:r>
                  <a:rPr lang="tr-TR" sz="20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p>
              <a:p>
                <a:pPr algn="just"/>
                <a:r>
                  <a:rPr lang="tr-TR" sz="1600" dirty="0" err="1" smtClean="0">
                    <a:solidFill>
                      <a:schemeClr val="tx1">
                        <a:lumMod val="85000"/>
                        <a:lumOff val="15000"/>
                      </a:schemeClr>
                    </a:solidFill>
                  </a:rPr>
                  <a:t>Ergoterapi</a:t>
                </a:r>
                <a:r>
                  <a:rPr lang="tr-TR" sz="1600" dirty="0" smtClean="0">
                    <a:solidFill>
                      <a:schemeClr val="tx1">
                        <a:lumMod val="85000"/>
                        <a:lumOff val="15000"/>
                      </a:schemeClr>
                    </a:solidFill>
                  </a:rPr>
                  <a:t> Bölümünden mezun olanlar “</a:t>
                </a:r>
                <a:r>
                  <a:rPr lang="tr-TR" sz="1600" dirty="0" err="1" smtClean="0">
                    <a:solidFill>
                      <a:schemeClr val="tx1">
                        <a:lumMod val="85000"/>
                        <a:lumOff val="15000"/>
                      </a:schemeClr>
                    </a:solidFill>
                  </a:rPr>
                  <a:t>Ergoterapist</a:t>
                </a:r>
                <a:r>
                  <a:rPr lang="tr-TR" sz="1600" dirty="0" smtClean="0">
                    <a:solidFill>
                      <a:schemeClr val="tx1">
                        <a:lumMod val="85000"/>
                        <a:lumOff val="15000"/>
                      </a:schemeClr>
                    </a:solidFill>
                  </a:rPr>
                  <a:t>” veya ‘İş ve Uğraşı Terapisti’ unvanı alarak mezun olurlar. </a:t>
                </a:r>
                <a:r>
                  <a:rPr lang="tr-TR" sz="1600" dirty="0" err="1" smtClean="0">
                    <a:solidFill>
                      <a:schemeClr val="tx1">
                        <a:lumMod val="85000"/>
                        <a:lumOff val="15000"/>
                      </a:schemeClr>
                    </a:solidFill>
                  </a:rPr>
                  <a:t>Ergoterapistler</a:t>
                </a:r>
                <a:r>
                  <a:rPr lang="tr-TR" sz="1600" dirty="0" smtClean="0">
                    <a:solidFill>
                      <a:schemeClr val="tx1">
                        <a:lumMod val="85000"/>
                        <a:lumOff val="15000"/>
                      </a:schemeClr>
                    </a:solidFill>
                  </a:rPr>
                  <a:t> kişi ve toplulukların istedikleri, ihtiyaç duydukları veya kendilerinden beklenen aktiviteleri yapabilme becerilerini geliştirerek veya aktiviteyi ya da çevreyi kişilerin katılımını daha iyi sağlayabilecek şekilde düzenleyerek bu amaca ulaşırlar. </a:t>
                </a:r>
                <a:r>
                  <a:rPr lang="tr-TR" sz="1600" dirty="0" err="1" smtClean="0">
                    <a:solidFill>
                      <a:schemeClr val="tx1">
                        <a:lumMod val="85000"/>
                        <a:lumOff val="15000"/>
                      </a:schemeClr>
                    </a:solidFill>
                  </a:rPr>
                  <a:t>Ergoterapistler</a:t>
                </a:r>
                <a:r>
                  <a:rPr lang="tr-TR" sz="1600" dirty="0" smtClean="0">
                    <a:solidFill>
                      <a:schemeClr val="tx1">
                        <a:lumMod val="85000"/>
                        <a:lumOff val="15000"/>
                      </a:schemeClr>
                    </a:solidFill>
                  </a:rPr>
                  <a:t> kişilere fonksiyonel aktiviteler kazandırabilmek amacıyla, gerekirse özel teknikler öğreterek kişilerin kendine bakım, giyinme, yemek yeme gibi becerilerini geliştirmeye çalışır, yardımcı cihaz kullanımına yönelik eğitimler verir. Hastaların ev ve iş yerlerinde gerekli düzenlemeler yaparak güvenli ve en üst düzeyde bağımsız bir yaşam düzeni oluşturmalarını destekler.</a:t>
                </a:r>
                <a:endParaRPr lang="id-ID" sz="1400" dirty="0">
                  <a:solidFill>
                    <a:schemeClr val="tx1">
                      <a:lumMod val="85000"/>
                      <a:lumOff val="15000"/>
                    </a:schemeClr>
                  </a:solidFill>
                </a:endParaRPr>
              </a:p>
            </p:txBody>
          </p:sp>
        </p:grpSp>
        <p:sp>
          <p:nvSpPr>
            <p:cNvPr id="15" name="TextBox 14"/>
            <p:cNvSpPr txBox="1"/>
            <p:nvPr/>
          </p:nvSpPr>
          <p:spPr>
            <a:xfrm>
              <a:off x="6618950" y="2248947"/>
              <a:ext cx="535859" cy="102020"/>
            </a:xfrm>
            <a:prstGeom prst="roundRect">
              <a:avLst/>
            </a:prstGeom>
            <a:noFill/>
          </p:spPr>
          <p:txBody>
            <a:bodyPr wrap="square" rtlCol="0">
              <a:spAutoFit/>
            </a:bodyPr>
            <a:lstStyle/>
            <a:p>
              <a:pPr algn="ctr"/>
              <a:endParaRPr lang="id-ID" sz="1050" b="1" dirty="0">
                <a:solidFill>
                  <a:schemeClr val="tx1">
                    <a:lumMod val="85000"/>
                    <a:lumOff val="15000"/>
                  </a:schemeClr>
                </a:solidFill>
              </a:endParaRPr>
            </a:p>
          </p:txBody>
        </p:sp>
      </p:grpSp>
      <p:grpSp>
        <p:nvGrpSpPr>
          <p:cNvPr id="5" name="Group 23"/>
          <p:cNvGrpSpPr/>
          <p:nvPr/>
        </p:nvGrpSpPr>
        <p:grpSpPr>
          <a:xfrm>
            <a:off x="5292080" y="627534"/>
            <a:ext cx="3816424"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8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r>
                <a:rPr lang="tr-TR" sz="1600" dirty="0" smtClean="0">
                  <a:solidFill>
                    <a:schemeClr val="tx1">
                      <a:lumMod val="85000"/>
                      <a:lumOff val="15000"/>
                    </a:schemeClr>
                  </a:solidFill>
                </a:rPr>
                <a:t> </a:t>
              </a:r>
              <a:r>
                <a:rPr lang="tr-TR" sz="1600" dirty="0" err="1" smtClean="0">
                  <a:solidFill>
                    <a:schemeClr val="tx1">
                      <a:lumMod val="85000"/>
                      <a:lumOff val="15000"/>
                    </a:schemeClr>
                  </a:solidFill>
                </a:rPr>
                <a:t>Ergoterapistler</a:t>
              </a:r>
              <a:r>
                <a:rPr lang="tr-TR" sz="1600" dirty="0" smtClean="0">
                  <a:solidFill>
                    <a:schemeClr val="tx1">
                      <a:lumMod val="85000"/>
                      <a:lumOff val="15000"/>
                    </a:schemeClr>
                  </a:solidFill>
                </a:rPr>
                <a:t>, hastaneler, sağlık merkezleri, geriatri merkezleri, sosyal aktivite merkezleri, halk sağlığı ve iş sağlığı merkezleri ile rehabilitasyon merkezlerinde görev alabilir, akıl ve ruh sağlığı merkezlerinde, hastaların kendi ev ya da iş yerlerinde ve özel eğitim kurumlarında çalışabilirler. Mezunlar ayrıca, gelişim geriliği olan veya zihinsel engelli çocuklarla da çalışarak farklı rehabilitasyon alanlarında uzmanlaşabilirler.</a:t>
              </a:r>
              <a:endParaRPr lang="id-ID" sz="16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BİLGİSAYAR MÜHENDİSLİĞİ</a:t>
            </a:r>
            <a:endParaRPr lang="id-ID" dirty="0"/>
          </a:p>
        </p:txBody>
      </p:sp>
      <p:sp>
        <p:nvSpPr>
          <p:cNvPr id="35" name="34 Oval"/>
          <p:cNvSpPr/>
          <p:nvPr/>
        </p:nvSpPr>
        <p:spPr>
          <a:xfrm>
            <a:off x="-36512"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3" name="25 Grup"/>
          <p:cNvGrpSpPr/>
          <p:nvPr/>
        </p:nvGrpSpPr>
        <p:grpSpPr>
          <a:xfrm>
            <a:off x="817080" y="3992256"/>
            <a:ext cx="2193487" cy="666816"/>
            <a:chOff x="817080" y="3992256"/>
            <a:chExt cx="2193487" cy="666816"/>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971600" y="4155926"/>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a:t>
              </a:r>
              <a:endParaRPr lang="tr-TR" sz="2800" b="1" dirty="0">
                <a:solidFill>
                  <a:srgbClr val="9999FF"/>
                </a:solidFill>
              </a:endParaRPr>
            </a:p>
          </p:txBody>
        </p:sp>
      </p:grpSp>
      <p:grpSp>
        <p:nvGrpSpPr>
          <p:cNvPr id="4" name="22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299.851</a:t>
              </a:r>
              <a:endParaRPr lang="tr-TR" sz="2500" b="1" dirty="0">
                <a:solidFill>
                  <a:srgbClr val="FF9900"/>
                </a:solidFill>
              </a:endParaRPr>
            </a:p>
          </p:txBody>
        </p:sp>
      </p:grpSp>
      <p:grpSp>
        <p:nvGrpSpPr>
          <p:cNvPr id="5" name="26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*248,09</a:t>
              </a:r>
              <a:endParaRPr lang="tr-TR" sz="2800" dirty="0">
                <a:solidFill>
                  <a:schemeClr val="accent1">
                    <a:lumMod val="75000"/>
                  </a:schemeClr>
                </a:solidFill>
              </a:endParaRPr>
            </a:p>
          </p:txBody>
        </p:sp>
      </p:grpSp>
      <p:grpSp>
        <p:nvGrpSpPr>
          <p:cNvPr id="6" name="23 Grup"/>
          <p:cNvGrpSpPr/>
          <p:nvPr/>
        </p:nvGrpSpPr>
        <p:grpSpPr>
          <a:xfrm>
            <a:off x="6633037" y="2499742"/>
            <a:ext cx="1539363" cy="694554"/>
            <a:chOff x="6633037"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7" name="24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9.156</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3364184"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Şanlıurfa Harran Üniversitesi</a:t>
            </a:r>
            <a:endParaRPr lang="tr-TR" sz="1900" b="1" dirty="0">
              <a:solidFill>
                <a:schemeClr val="accent1">
                  <a:lumMod val="75000"/>
                </a:schemeClr>
              </a:solidFill>
            </a:endParaRPr>
          </a:p>
        </p:txBody>
      </p:sp>
    </p:spTree>
    <p:extLst>
      <p:ext uri="{BB962C8B-B14F-4D97-AF65-F5344CB8AC3E}">
        <p14:creationId xmlns="" xmlns:p14="http://schemas.microsoft.com/office/powerpoint/2010/main" val="256135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5"/>
                                        </p:tgtEl>
                                      </p:cBhvr>
                                    </p:animEffect>
                                  </p:childTnLst>
                                </p:cTn>
                              </p:par>
                            </p:childTnLst>
                          </p:cTn>
                        </p:par>
                        <p:par>
                          <p:cTn id="36" fill="hold">
                            <p:stCondLst>
                              <p:cond delay="2000"/>
                            </p:stCondLst>
                            <p:childTnLst>
                              <p:par>
                                <p:cTn id="37" presetID="5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770" decel="100000"/>
                                        <p:tgtEl>
                                          <p:spTgt spid="38"/>
                                        </p:tgtEl>
                                      </p:cBhvr>
                                    </p:animEffect>
                                    <p:animScale>
                                      <p:cBhvr>
                                        <p:cTn id="40" dur="770" decel="100000"/>
                                        <p:tgtEl>
                                          <p:spTgt spid="38"/>
                                        </p:tgtEl>
                                      </p:cBhvr>
                                      <p:from x="10000" y="10000"/>
                                      <p:to x="200000" y="450000"/>
                                    </p:animScale>
                                    <p:animScale>
                                      <p:cBhvr>
                                        <p:cTn id="41" dur="1230" accel="100000" fill="hold">
                                          <p:stCondLst>
                                            <p:cond delay="770"/>
                                          </p:stCondLst>
                                        </p:cTn>
                                        <p:tgtEl>
                                          <p:spTgt spid="38"/>
                                        </p:tgtEl>
                                      </p:cBhvr>
                                      <p:from x="200000" y="450000"/>
                                      <p:to x="100000" y="100000"/>
                                    </p:animScale>
                                    <p:set>
                                      <p:cBhvr>
                                        <p:cTn id="42" dur="770" fill="hold"/>
                                        <p:tgtEl>
                                          <p:spTgt spid="38"/>
                                        </p:tgtEl>
                                        <p:attrNameLst>
                                          <p:attrName>ppt_x</p:attrName>
                                        </p:attrNameLst>
                                      </p:cBhvr>
                                      <p:to>
                                        <p:strVal val="(0.5)"/>
                                      </p:to>
                                    </p:set>
                                    <p:anim from="(0.5)" to="(#ppt_x)" calcmode="lin" valueType="num">
                                      <p:cBhvr>
                                        <p:cTn id="43" dur="1230" accel="100000" fill="hold">
                                          <p:stCondLst>
                                            <p:cond delay="770"/>
                                          </p:stCondLst>
                                        </p:cTn>
                                        <p:tgtEl>
                                          <p:spTgt spid="38"/>
                                        </p:tgtEl>
                                        <p:attrNameLst>
                                          <p:attrName>ppt_x</p:attrName>
                                        </p:attrNameLst>
                                      </p:cBhvr>
                                    </p:anim>
                                    <p:set>
                                      <p:cBhvr>
                                        <p:cTn id="44" dur="770" fill="hold"/>
                                        <p:tgtEl>
                                          <p:spTgt spid="38"/>
                                        </p:tgtEl>
                                        <p:attrNameLst>
                                          <p:attrName>ppt_y</p:attrName>
                                        </p:attrNameLst>
                                      </p:cBhvr>
                                      <p:to>
                                        <p:strVal val="(#ppt_y+0.4)"/>
                                      </p:to>
                                    </p:set>
                                    <p:anim from="(#ppt_y+0.4)" to="(#ppt_y)" calcmode="lin" valueType="num">
                                      <p:cBhvr>
                                        <p:cTn id="45" dur="1230" accel="100000" fill="hold">
                                          <p:stCondLst>
                                            <p:cond delay="770"/>
                                          </p:stCondLst>
                                        </p:cTn>
                                        <p:tgtEl>
                                          <p:spTgt spid="38"/>
                                        </p:tgtEl>
                                        <p:attrNameLst>
                                          <p:attrName>ppt_y</p:attrName>
                                        </p:attrNameLst>
                                      </p:cBhvr>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ppt_x"/>
                                          </p:val>
                                        </p:tav>
                                        <p:tav tm="100000">
                                          <p:val>
                                            <p:strVal val="#ppt_x"/>
                                          </p:val>
                                        </p:tav>
                                      </p:tavLst>
                                    </p:anim>
                                    <p:anim calcmode="lin" valueType="num">
                                      <p:cBhvr additive="base">
                                        <p:cTn id="50" dur="10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1000" fill="hold"/>
                                        <p:tgtEl>
                                          <p:spTgt spid="6"/>
                                        </p:tgtEl>
                                        <p:attrNameLst>
                                          <p:attrName>ppt_x</p:attrName>
                                        </p:attrNameLst>
                                      </p:cBhvr>
                                      <p:tavLst>
                                        <p:tav tm="0">
                                          <p:val>
                                            <p:strVal val="1+#ppt_w/2"/>
                                          </p:val>
                                        </p:tav>
                                        <p:tav tm="100000">
                                          <p:val>
                                            <p:strVal val="#ppt_x"/>
                                          </p:val>
                                        </p:tav>
                                      </p:tavLst>
                                    </p:anim>
                                    <p:anim calcmode="lin" valueType="num">
                                      <p:cBhvr additive="base">
                                        <p:cTn id="55" dur="1000" fill="hold"/>
                                        <p:tgtEl>
                                          <p:spTgt spid="6"/>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 presetClass="entr" presetSubtype="4"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1000" fill="hold"/>
                                        <p:tgtEl>
                                          <p:spTgt spid="3"/>
                                        </p:tgtEl>
                                        <p:attrNameLst>
                                          <p:attrName>ppt_x</p:attrName>
                                        </p:attrNameLst>
                                      </p:cBhvr>
                                      <p:tavLst>
                                        <p:tav tm="0">
                                          <p:val>
                                            <p:strVal val="#ppt_x"/>
                                          </p:val>
                                        </p:tav>
                                        <p:tav tm="100000">
                                          <p:val>
                                            <p:strVal val="#ppt_x"/>
                                          </p:val>
                                        </p:tav>
                                      </p:tavLst>
                                    </p:anim>
                                    <p:anim calcmode="lin" valueType="num">
                                      <p:cBhvr additive="base">
                                        <p:cTn id="65" dur="1000" fill="hold"/>
                                        <p:tgtEl>
                                          <p:spTgt spid="3"/>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2" presetClass="entr" presetSubtype="8"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1000" fill="hold"/>
                                        <p:tgtEl>
                                          <p:spTgt spid="4"/>
                                        </p:tgtEl>
                                        <p:attrNameLst>
                                          <p:attrName>ppt_x</p:attrName>
                                        </p:attrNameLst>
                                      </p:cBhvr>
                                      <p:tavLst>
                                        <p:tav tm="0">
                                          <p:val>
                                            <p:strVal val="0-#ppt_w/2"/>
                                          </p:val>
                                        </p:tav>
                                        <p:tav tm="100000">
                                          <p:val>
                                            <p:strVal val="#ppt_x"/>
                                          </p:val>
                                        </p:tav>
                                      </p:tavLst>
                                    </p:anim>
                                    <p:anim calcmode="lin" valueType="num">
                                      <p:cBhvr additive="base">
                                        <p:cTn id="7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animBg="1"/>
      <p:bldP spid="51" grpId="0" animBg="1"/>
      <p:bldP spid="52" grpId="0" animBg="1"/>
      <p:bldP spid="53" grpId="0" animBg="1"/>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BİLGİSAYAR MÜHENDİSLİĞİ</a:t>
            </a:r>
            <a:endParaRPr lang="id-ID" sz="2800" dirty="0"/>
          </a:p>
        </p:txBody>
      </p:sp>
      <p:grpSp>
        <p:nvGrpSpPr>
          <p:cNvPr id="3" name="Group 18"/>
          <p:cNvGrpSpPr/>
          <p:nvPr/>
        </p:nvGrpSpPr>
        <p:grpSpPr>
          <a:xfrm>
            <a:off x="179512" y="555526"/>
            <a:ext cx="8856984" cy="1008112"/>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solidFill>
                  <a:schemeClr val="tx1">
                    <a:lumMod val="85000"/>
                    <a:lumOff val="1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Programın Amacı</a:t>
              </a:r>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r>
                <a:rPr lang="tr-TR" sz="1600" dirty="0" smtClean="0">
                  <a:solidFill>
                    <a:schemeClr val="tx1">
                      <a:lumMod val="85000"/>
                      <a:lumOff val="15000"/>
                    </a:schemeClr>
                  </a:solidFill>
                </a:rPr>
                <a:t> </a:t>
              </a:r>
              <a:r>
                <a:rPr lang="tr-TR" sz="1800" dirty="0" smtClean="0">
                  <a:solidFill>
                    <a:schemeClr val="tx1">
                      <a:lumMod val="85000"/>
                      <a:lumOff val="15000"/>
                    </a:schemeClr>
                  </a:solidFill>
                </a:rPr>
                <a:t>Bilgisayar mühendisliği programının amacı, bilgisayar sistemlerinin yapısı, tasarımı, geliştirilmesi ve bu sistemlerin kullanımları konularında eğitim yapmaktır. </a:t>
              </a:r>
              <a:endParaRPr lang="id-ID" sz="16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90194"/>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grpSp>
        <p:nvGrpSpPr>
          <p:cNvPr id="4" name="22 Grup"/>
          <p:cNvGrpSpPr/>
          <p:nvPr/>
        </p:nvGrpSpPr>
        <p:grpSpPr>
          <a:xfrm>
            <a:off x="179507" y="1635646"/>
            <a:ext cx="8856989" cy="2053392"/>
            <a:chOff x="395534" y="771551"/>
            <a:chExt cx="8424941" cy="1389931"/>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10" name="TextBox 9"/>
              <p:cNvSpPr txBox="1"/>
              <p:nvPr/>
            </p:nvSpPr>
            <p:spPr>
              <a:xfrm>
                <a:off x="4509642" y="2419044"/>
                <a:ext cx="1356516" cy="284315"/>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389931"/>
            </a:xfrm>
            <a:prstGeom prst="rect">
              <a:avLst/>
            </a:prstGeom>
          </p:spPr>
          <p:txBody>
            <a:bodyPr wrap="square">
              <a:spAutoFit/>
            </a:bodyPr>
            <a:lstStyle/>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600" dirty="0" smtClean="0"/>
                <a:t>Bilgisayar mühendisliği programında bilgisayar donanım yapısı, programlama dilleri, veri yapıları ve algoritmalar, sayısal çözümleme, veri tabanı sistemleri, mantıksal tasarım, mikro işleyiciler, veri iletişim, sistem çözümleme, yönetim bilişim sistemleri gibi meslek derslerinden ve matematik, istatistik, fizik, elektrik, elektronik, ekonomi, işletme yönetimi gibi temel destek derslerinden oluşur. Meslek dersleri laboratuar uygulamaları ile desteklenir. Öğrenciler kuramsal ve uygulamalı dersler yanında, gerek üniversite bilgisayar merkezlerinde, gerekse üniversite dışında bilgisayar merkezi olan kuruluşlarda yaz stajları yaparlar.</a:t>
              </a:r>
              <a:endParaRPr lang="tr-TR" sz="18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17" name="23 Grup"/>
          <p:cNvGrpSpPr/>
          <p:nvPr/>
        </p:nvGrpSpPr>
        <p:grpSpPr>
          <a:xfrm>
            <a:off x="179512" y="3651870"/>
            <a:ext cx="8856984" cy="1569661"/>
            <a:chOff x="395536" y="771550"/>
            <a:chExt cx="8424936" cy="1594749"/>
          </a:xfrm>
        </p:grpSpPr>
        <p:grpSp>
          <p:nvGrpSpPr>
            <p:cNvPr id="19" name="Group 30"/>
            <p:cNvGrpSpPr/>
            <p:nvPr/>
          </p:nvGrpSpPr>
          <p:grpSpPr>
            <a:xfrm>
              <a:off x="395536" y="771550"/>
              <a:ext cx="8424936" cy="1296145"/>
              <a:chOff x="4437053" y="2361713"/>
              <a:chExt cx="1515768" cy="1570956"/>
            </a:xfrm>
          </p:grpSpPr>
          <p:grpSp>
            <p:nvGrpSpPr>
              <p:cNvPr id="23" name="Group 8"/>
              <p:cNvGrpSpPr/>
              <p:nvPr/>
            </p:nvGrpSpPr>
            <p:grpSpPr>
              <a:xfrm>
                <a:off x="4437053" y="2361713"/>
                <a:ext cx="1515768" cy="1570956"/>
                <a:chOff x="1934067" y="2570681"/>
                <a:chExt cx="1941921" cy="2012625"/>
              </a:xfrm>
            </p:grpSpPr>
            <p:sp>
              <p:nvSpPr>
                <p:cNvPr id="25"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6"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4"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0" name="19 Dikdörtgen"/>
            <p:cNvSpPr/>
            <p:nvPr/>
          </p:nvSpPr>
          <p:spPr>
            <a:xfrm>
              <a:off x="395536" y="771551"/>
              <a:ext cx="8356440" cy="1594748"/>
            </a:xfrm>
            <a:prstGeom prst="rect">
              <a:avLst/>
            </a:prstGeom>
          </p:spPr>
          <p:txBody>
            <a:bodyPr wrap="square">
              <a:spAutoFit/>
            </a:bodyPr>
            <a:lstStyle/>
            <a:p>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2000" dirty="0" smtClean="0"/>
                <a:t> Bilgisayar mühendisliği programına girmek isteyenlerin normalin üstünde bir genel akademik yeteneğe, özellikle üstün bir sayısal düşünme mantıklı düşünme gücüne sahip, dikkatli, sabırlı ve yaratıcı kişiler olmaları gerekir.</a:t>
              </a:r>
              <a:endParaRPr lang="tr-TR" sz="1800" dirty="0" smtClean="0"/>
            </a:p>
            <a:p>
              <a:r>
                <a:rPr lang="tr-TR" sz="1800" dirty="0" smtClean="0"/>
                <a:t/>
              </a:r>
              <a:br>
                <a:rPr lang="tr-TR" sz="1800" dirty="0" smtClean="0"/>
              </a:br>
              <a:endParaRPr lang="tr-TR" sz="1800"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strVal val="#ppt_w*0.05"/>
                                          </p:val>
                                        </p:tav>
                                        <p:tav tm="100000">
                                          <p:val>
                                            <p:strVal val="#ppt_w"/>
                                          </p:val>
                                        </p:tav>
                                      </p:tavLst>
                                    </p:anim>
                                    <p:anim calcmode="lin" valueType="num">
                                      <p:cBhvr>
                                        <p:cTn id="24" dur="1000" fill="hold"/>
                                        <p:tgtEl>
                                          <p:spTgt spid="17"/>
                                        </p:tgtEl>
                                        <p:attrNameLst>
                                          <p:attrName>ppt_h</p:attrName>
                                        </p:attrNameLst>
                                      </p:cBhvr>
                                      <p:tavLst>
                                        <p:tav tm="0">
                                          <p:val>
                                            <p:strVal val="#ppt_h"/>
                                          </p:val>
                                        </p:tav>
                                        <p:tav tm="100000">
                                          <p:val>
                                            <p:strVal val="#ppt_h"/>
                                          </p:val>
                                        </p:tav>
                                      </p:tavLst>
                                    </p:anim>
                                    <p:anim calcmode="lin" valueType="num">
                                      <p:cBhvr>
                                        <p:cTn id="25" dur="1000" fill="hold"/>
                                        <p:tgtEl>
                                          <p:spTgt spid="17"/>
                                        </p:tgtEl>
                                        <p:attrNameLst>
                                          <p:attrName>ppt_x</p:attrName>
                                        </p:attrNameLst>
                                      </p:cBhvr>
                                      <p:tavLst>
                                        <p:tav tm="0">
                                          <p:val>
                                            <p:strVal val="#ppt_x-.2"/>
                                          </p:val>
                                        </p:tav>
                                        <p:tav tm="100000">
                                          <p:val>
                                            <p:strVal val="#ppt_x"/>
                                          </p:val>
                                        </p:tav>
                                      </p:tavLst>
                                    </p:anim>
                                    <p:anim calcmode="lin" valueType="num">
                                      <p:cBhvr>
                                        <p:cTn id="26" dur="1000" fill="hold"/>
                                        <p:tgtEl>
                                          <p:spTgt spid="17"/>
                                        </p:tgtEl>
                                        <p:attrNameLst>
                                          <p:attrName>ppt_y</p:attrName>
                                        </p:attrNameLst>
                                      </p:cBhvr>
                                      <p:tavLst>
                                        <p:tav tm="0">
                                          <p:val>
                                            <p:strVal val="#ppt_y"/>
                                          </p:val>
                                        </p:tav>
                                        <p:tav tm="100000">
                                          <p:val>
                                            <p:strVal val="#ppt_y"/>
                                          </p:val>
                                        </p:tav>
                                      </p:tavLst>
                                    </p:anim>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BİLGİSAYAR MÜHENDİSLİĞİ</a:t>
            </a:r>
            <a:endParaRPr lang="id-ID" dirty="0"/>
          </a:p>
        </p:txBody>
      </p:sp>
      <p:grpSp>
        <p:nvGrpSpPr>
          <p:cNvPr id="3" name="Group 27"/>
          <p:cNvGrpSpPr/>
          <p:nvPr/>
        </p:nvGrpSpPr>
        <p:grpSpPr>
          <a:xfrm>
            <a:off x="107504" y="627535"/>
            <a:ext cx="5112568" cy="4248454"/>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1">
                      <a:lumMod val="75000"/>
                      <a:lumOff val="2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Mezunların Kazandıkları Unvan ve Yaptıkları İşler</a:t>
                </a:r>
                <a:r>
                  <a:rPr lang="tr-TR" sz="2000" dirty="0" smtClean="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a:t>
                </a:r>
              </a:p>
              <a:p>
                <a:pPr algn="just"/>
                <a:r>
                  <a:rPr lang="tr-TR" sz="1600" dirty="0" smtClean="0">
                    <a:solidFill>
                      <a:schemeClr val="tx1">
                        <a:lumMod val="75000"/>
                        <a:lumOff val="25000"/>
                      </a:schemeClr>
                    </a:solidFill>
                  </a:rPr>
                  <a:t>Bilgisayar mühendisleri çeşitli yönetim, endüstri ve hizmet alanlarında sistem çözümleyici ve uygulama programcısı, bilgisayar donanım ve yazılımı üreten ve pazarlayan firmalarda ve genellikle bilgiişlem merkezlerinde sistem programcısı, bilgiişlem merkezlerinde yönetmen, yönetim bilişim sistemleri alanında kurucu ve yönetici mühendis, veri tabanı yönetmeni, bilgisayar destekli endüstriyel sistemlerinin tasarımında ve gerçekleştirilmesinde araştırma-geliştirme mühendisi olarak görev alabilirler. Bu görevlerden ülkemizde en yaygın olanları programcılık ve sistem çözümleyicilik görevleridir. Veri tabanı yönetmeni hemen her türlü kuruluşta, gittikçe önem kazanan veri tabanı uygulamalarında veri tabanının yaratılması ve kullanımı ile ilgili konularda çalışır.</a:t>
                </a:r>
                <a:endParaRPr lang="id-ID" sz="1400" dirty="0">
                  <a:solidFill>
                    <a:schemeClr val="tx1">
                      <a:lumMod val="75000"/>
                      <a:lumOff val="25000"/>
                    </a:schemeClr>
                  </a:solidFill>
                </a:endParaRPr>
              </a:p>
            </p:txBody>
          </p:sp>
        </p:grpSp>
        <p:sp>
          <p:nvSpPr>
            <p:cNvPr id="15" name="TextBox 14"/>
            <p:cNvSpPr txBox="1"/>
            <p:nvPr/>
          </p:nvSpPr>
          <p:spPr>
            <a:xfrm>
              <a:off x="6618950" y="2248947"/>
              <a:ext cx="535859" cy="102020"/>
            </a:xfrm>
            <a:prstGeom prst="roundRect">
              <a:avLst/>
            </a:prstGeom>
            <a:noFill/>
          </p:spPr>
          <p:txBody>
            <a:bodyPr wrap="square" rtlCol="0">
              <a:spAutoFit/>
            </a:bodyPr>
            <a:lstStyle/>
            <a:p>
              <a:pPr algn="ctr"/>
              <a:endParaRPr lang="id-ID" sz="1050" b="1" dirty="0">
                <a:solidFill>
                  <a:schemeClr val="tx1">
                    <a:lumMod val="75000"/>
                    <a:lumOff val="25000"/>
                  </a:schemeClr>
                </a:solidFill>
              </a:endParaRPr>
            </a:p>
          </p:txBody>
        </p:sp>
      </p:grpSp>
      <p:grpSp>
        <p:nvGrpSpPr>
          <p:cNvPr id="5" name="Group 23"/>
          <p:cNvGrpSpPr/>
          <p:nvPr/>
        </p:nvGrpSpPr>
        <p:grpSpPr>
          <a:xfrm>
            <a:off x="5292080" y="627534"/>
            <a:ext cx="3818735" cy="4392488"/>
            <a:chOff x="3979683" y="4649295"/>
            <a:chExt cx="1960141"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200" dirty="0">
                <a:solidFill>
                  <a:schemeClr val="tx1">
                    <a:lumMod val="75000"/>
                    <a:lumOff val="25000"/>
                  </a:schemeClr>
                </a:solidFill>
              </a:endParaRPr>
            </a:p>
          </p:txBody>
        </p:sp>
        <p:sp>
          <p:nvSpPr>
            <p:cNvPr id="27" name="Rounded Rectangle 22"/>
            <p:cNvSpPr/>
            <p:nvPr/>
          </p:nvSpPr>
          <p:spPr>
            <a:xfrm>
              <a:off x="3997903"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Çalışma Alanları</a:t>
              </a:r>
              <a:r>
                <a:rPr lang="tr-TR" sz="1800" dirty="0" smtClean="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a:t>
              </a:r>
              <a:r>
                <a:rPr lang="tr-TR" sz="1600" dirty="0" smtClean="0">
                  <a:solidFill>
                    <a:schemeClr val="tx1">
                      <a:lumMod val="75000"/>
                      <a:lumOff val="25000"/>
                    </a:schemeClr>
                  </a:solidFill>
                </a:rPr>
                <a:t>Bilgisayar kullanımının hızla yaygınlaştığı ülkemizde bilgisayar mühendisliği bölümü mezunlarının yönetim, eğitim, endüstri, ticaret ve hizmet alanlarında faaliyet gösteren çeşitli kamu kuruluşları ile özel kuruluşlarda, bankalarda, üniversitelerde, bilgisayar donanım ve yazılımı üreten ve pazarlayan firmalarda çalışma olanakları vardır. Bilgisayar mühendisliği programını bitirenler, öğretmenlik meslek bilgisi eğitimi de almış olmak koşulu ile meslek liselerinde bilgisayar alanı ile ilgili derslere öğretmen olarak da çalışabilirler.</a:t>
              </a:r>
              <a:endParaRPr lang="id-ID" sz="1600" dirty="0">
                <a:solidFill>
                  <a:schemeClr val="tx1">
                    <a:lumMod val="75000"/>
                    <a:lumOff val="2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28 Grup"/>
          <p:cNvGrpSpPr/>
          <p:nvPr/>
        </p:nvGrpSpPr>
        <p:grpSpPr>
          <a:xfrm>
            <a:off x="1763688" y="1275606"/>
            <a:ext cx="5184576" cy="1008112"/>
            <a:chOff x="1763688" y="555526"/>
            <a:chExt cx="5184576" cy="1008112"/>
          </a:xfrm>
        </p:grpSpPr>
        <p:grpSp>
          <p:nvGrpSpPr>
            <p:cNvPr id="3" name="Group 18"/>
            <p:cNvGrpSpPr/>
            <p:nvPr/>
          </p:nvGrpSpPr>
          <p:grpSpPr>
            <a:xfrm>
              <a:off x="1763688" y="555526"/>
              <a:ext cx="5184576" cy="1008112"/>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solidFill>
                    <a:schemeClr val="tx1">
                      <a:lumMod val="85000"/>
                      <a:lumOff val="1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grpSp>
        <p:pic>
          <p:nvPicPr>
            <p:cNvPr id="28" name="27 Resim" descr="logo site.png"/>
            <p:cNvPicPr>
              <a:picLocks noChangeAspect="1"/>
            </p:cNvPicPr>
            <p:nvPr/>
          </p:nvPicPr>
          <p:blipFill>
            <a:blip r:embed="rId2" cstate="print"/>
            <a:stretch>
              <a:fillRect/>
            </a:stretch>
          </p:blipFill>
          <p:spPr>
            <a:xfrm>
              <a:off x="3275856" y="627534"/>
              <a:ext cx="1835696" cy="857444"/>
            </a:xfrm>
            <a:prstGeom prst="rect">
              <a:avLst/>
            </a:prstGeom>
          </p:spPr>
        </p:pic>
      </p:grpSp>
      <p:sp>
        <p:nvSpPr>
          <p:cNvPr id="2" name="Title 1"/>
          <p:cNvSpPr>
            <a:spLocks noGrp="1"/>
          </p:cNvSpPr>
          <p:nvPr>
            <p:ph type="title"/>
          </p:nvPr>
        </p:nvSpPr>
        <p:spPr>
          <a:xfrm>
            <a:off x="0" y="-20538"/>
            <a:ext cx="9144000" cy="792088"/>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3200" b="1" dirty="0" smtClean="0"/>
              <a:t>SUNUMUMUZ BİTMİŞTİR…</a:t>
            </a:r>
            <a:endParaRPr lang="id-ID" sz="3200" b="1" dirty="0"/>
          </a:p>
        </p:txBody>
      </p:sp>
      <p:sp>
        <p:nvSpPr>
          <p:cNvPr id="39" name="38 Altbilgi Yer Tutucusu"/>
          <p:cNvSpPr>
            <a:spLocks noGrp="1"/>
          </p:cNvSpPr>
          <p:nvPr>
            <p:ph type="ftr" sz="quarter" idx="11"/>
          </p:nvPr>
        </p:nvSpPr>
        <p:spPr>
          <a:xfrm>
            <a:off x="323528" y="4890194"/>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grpSp>
        <p:nvGrpSpPr>
          <p:cNvPr id="4" name="22 Grup"/>
          <p:cNvGrpSpPr/>
          <p:nvPr/>
        </p:nvGrpSpPr>
        <p:grpSpPr>
          <a:xfrm>
            <a:off x="971600" y="2211710"/>
            <a:ext cx="7128792" cy="1152128"/>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b="1"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b="1" dirty="0"/>
                </a:p>
              </p:txBody>
            </p:sp>
          </p:grpSp>
          <p:sp>
            <p:nvSpPr>
              <p:cNvPr id="10" name="TextBox 9"/>
              <p:cNvSpPr txBox="1"/>
              <p:nvPr/>
            </p:nvSpPr>
            <p:spPr>
              <a:xfrm>
                <a:off x="4509642" y="2419044"/>
                <a:ext cx="1356516" cy="417875"/>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5" y="771551"/>
              <a:ext cx="8208912" cy="761746"/>
            </a:xfrm>
            <a:prstGeom prst="rect">
              <a:avLst/>
            </a:prstGeom>
          </p:spPr>
          <p:txBody>
            <a:bodyPr wrap="square">
              <a:spAutoFit/>
            </a:bodyPr>
            <a:lstStyle/>
            <a:p>
              <a:pPr algn="ctr"/>
              <a:endParaRPr lang="tr-TR" sz="1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sz="2400" b="1" dirty="0" smtClean="0">
                  <a:solidFill>
                    <a:schemeClr val="bg1"/>
                  </a:solidFill>
                </a:rPr>
                <a:t>Hazırlayan:</a:t>
              </a:r>
              <a:r>
                <a:rPr lang="tr-TR" sz="2400" b="1" dirty="0" smtClean="0"/>
                <a:t>Muhammet YAVUZ</a:t>
              </a:r>
              <a:endParaRPr lang="tr-TR" sz="3200" b="1" dirty="0"/>
            </a:p>
          </p:txBody>
        </p:sp>
      </p:grpSp>
      <p:grpSp>
        <p:nvGrpSpPr>
          <p:cNvPr id="7" name="13 Grup"/>
          <p:cNvGrpSpPr/>
          <p:nvPr/>
        </p:nvGrpSpPr>
        <p:grpSpPr>
          <a:xfrm>
            <a:off x="471232" y="2500309"/>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30" name="29 Grup"/>
          <p:cNvGrpSpPr/>
          <p:nvPr/>
        </p:nvGrpSpPr>
        <p:grpSpPr>
          <a:xfrm>
            <a:off x="287016" y="3291830"/>
            <a:ext cx="8605464" cy="1584176"/>
            <a:chOff x="287016" y="3003799"/>
            <a:chExt cx="8605464" cy="1584176"/>
          </a:xfrm>
        </p:grpSpPr>
        <p:grpSp>
          <p:nvGrpSpPr>
            <p:cNvPr id="8" name="23 Grup"/>
            <p:cNvGrpSpPr/>
            <p:nvPr/>
          </p:nvGrpSpPr>
          <p:grpSpPr>
            <a:xfrm>
              <a:off x="287016" y="3003799"/>
              <a:ext cx="8605464" cy="1584176"/>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5"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6"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4"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0" name="19 Dikdörtgen"/>
              <p:cNvSpPr/>
              <p:nvPr/>
            </p:nvSpPr>
            <p:spPr>
              <a:xfrm>
                <a:off x="395536" y="771551"/>
                <a:ext cx="8356440" cy="656661"/>
              </a:xfrm>
              <a:prstGeom prst="rect">
                <a:avLst/>
              </a:prstGeom>
            </p:spPr>
            <p:txBody>
              <a:bodyPr wrap="square">
                <a:spAutoFit/>
              </a:bodyPr>
              <a:lstStyle/>
              <a:p>
                <a:r>
                  <a:rPr lang="tr-TR" sz="1800" dirty="0" smtClean="0"/>
                  <a:t/>
                </a:r>
                <a:br>
                  <a:rPr lang="tr-TR" sz="1800" dirty="0" smtClean="0"/>
                </a:br>
                <a:endParaRPr lang="tr-TR" sz="1800" dirty="0"/>
              </a:p>
            </p:txBody>
          </p:sp>
        </p:grpSp>
        <p:sp>
          <p:nvSpPr>
            <p:cNvPr id="27" name="26 Dikdörtgen"/>
            <p:cNvSpPr/>
            <p:nvPr/>
          </p:nvSpPr>
          <p:spPr>
            <a:xfrm>
              <a:off x="1115616" y="3147815"/>
              <a:ext cx="6696744" cy="1138773"/>
            </a:xfrm>
            <a:prstGeom prst="rect">
              <a:avLst/>
            </a:prstGeom>
          </p:spPr>
          <p:txBody>
            <a:bodyPr wrap="square">
              <a:spAutoFit/>
            </a:bodyPr>
            <a:lstStyle/>
            <a:p>
              <a:pPr algn="ctr"/>
              <a:r>
                <a:rPr lang="tr-TR" sz="2000" b="1" dirty="0" smtClean="0"/>
                <a:t>Diğer meslekler hakkında bilgi almak için </a:t>
              </a:r>
              <a:r>
                <a:rPr lang="tr-TR" sz="2800" b="1" dirty="0" smtClean="0">
                  <a:solidFill>
                    <a:schemeClr val="bg2">
                      <a:lumMod val="50000"/>
                    </a:schemeClr>
                  </a:solidFill>
                </a:rPr>
                <a:t>www.rehberlikservisim.com</a:t>
              </a:r>
              <a:endParaRPr lang="tr-TR" sz="2000" b="1" dirty="0" smtClean="0">
                <a:solidFill>
                  <a:schemeClr val="bg2">
                    <a:lumMod val="50000"/>
                  </a:schemeClr>
                </a:solidFill>
              </a:endParaRPr>
            </a:p>
            <a:p>
              <a:pPr algn="ctr"/>
              <a:r>
                <a:rPr lang="tr-TR" sz="2000" b="1" dirty="0" smtClean="0"/>
                <a:t>adresini ziyaret edin.</a:t>
              </a:r>
              <a:endParaRPr lang="id-ID" sz="2400" b="1"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290">
                                          <p:stCondLst>
                                            <p:cond delay="0"/>
                                          </p:stCondLst>
                                        </p:cTn>
                                        <p:tgtEl>
                                          <p:spTgt spid="29"/>
                                        </p:tgtEl>
                                      </p:cBhvr>
                                    </p:animEffect>
                                    <p:anim calcmode="lin" valueType="num">
                                      <p:cBhvr>
                                        <p:cTn id="8"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3" dur="13">
                                          <p:stCondLst>
                                            <p:cond delay="325"/>
                                          </p:stCondLst>
                                        </p:cTn>
                                        <p:tgtEl>
                                          <p:spTgt spid="29"/>
                                        </p:tgtEl>
                                      </p:cBhvr>
                                      <p:to x="100000" y="60000"/>
                                    </p:animScale>
                                    <p:animScale>
                                      <p:cBhvr>
                                        <p:cTn id="14" dur="83" decel="50000">
                                          <p:stCondLst>
                                            <p:cond delay="338"/>
                                          </p:stCondLst>
                                        </p:cTn>
                                        <p:tgtEl>
                                          <p:spTgt spid="29"/>
                                        </p:tgtEl>
                                      </p:cBhvr>
                                      <p:to x="100000" y="100000"/>
                                    </p:animScale>
                                    <p:animScale>
                                      <p:cBhvr>
                                        <p:cTn id="15" dur="13">
                                          <p:stCondLst>
                                            <p:cond delay="656"/>
                                          </p:stCondLst>
                                        </p:cTn>
                                        <p:tgtEl>
                                          <p:spTgt spid="29"/>
                                        </p:tgtEl>
                                      </p:cBhvr>
                                      <p:to x="100000" y="80000"/>
                                    </p:animScale>
                                    <p:animScale>
                                      <p:cBhvr>
                                        <p:cTn id="16" dur="83" decel="50000">
                                          <p:stCondLst>
                                            <p:cond delay="669"/>
                                          </p:stCondLst>
                                        </p:cTn>
                                        <p:tgtEl>
                                          <p:spTgt spid="29"/>
                                        </p:tgtEl>
                                      </p:cBhvr>
                                      <p:to x="100000" y="100000"/>
                                    </p:animScale>
                                    <p:animScale>
                                      <p:cBhvr>
                                        <p:cTn id="17" dur="13">
                                          <p:stCondLst>
                                            <p:cond delay="821"/>
                                          </p:stCondLst>
                                        </p:cTn>
                                        <p:tgtEl>
                                          <p:spTgt spid="29"/>
                                        </p:tgtEl>
                                      </p:cBhvr>
                                      <p:to x="100000" y="90000"/>
                                    </p:animScale>
                                    <p:animScale>
                                      <p:cBhvr>
                                        <p:cTn id="18" dur="83" decel="50000">
                                          <p:stCondLst>
                                            <p:cond delay="834"/>
                                          </p:stCondLst>
                                        </p:cTn>
                                        <p:tgtEl>
                                          <p:spTgt spid="29"/>
                                        </p:tgtEl>
                                      </p:cBhvr>
                                      <p:to x="100000" y="100000"/>
                                    </p:animScale>
                                    <p:animScale>
                                      <p:cBhvr>
                                        <p:cTn id="19" dur="13">
                                          <p:stCondLst>
                                            <p:cond delay="904"/>
                                          </p:stCondLst>
                                        </p:cTn>
                                        <p:tgtEl>
                                          <p:spTgt spid="29"/>
                                        </p:tgtEl>
                                      </p:cBhvr>
                                      <p:to x="100000" y="95000"/>
                                    </p:animScale>
                                    <p:animScale>
                                      <p:cBhvr>
                                        <p:cTn id="20" dur="83" decel="50000">
                                          <p:stCondLst>
                                            <p:cond delay="917"/>
                                          </p:stCondLst>
                                        </p:cTn>
                                        <p:tgtEl>
                                          <p:spTgt spid="29"/>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3000"/>
                            </p:stCondLst>
                            <p:childTnLst>
                              <p:par>
                                <p:cTn id="39" presetID="26" presetClass="entr" presetSubtype="0"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80">
                                          <p:stCondLst>
                                            <p:cond delay="0"/>
                                          </p:stCondLst>
                                        </p:cTn>
                                        <p:tgtEl>
                                          <p:spTgt spid="30"/>
                                        </p:tgtEl>
                                      </p:cBhvr>
                                    </p:animEffect>
                                    <p:anim calcmode="lin" valueType="num">
                                      <p:cBhvr>
                                        <p:cTn id="4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7" dur="26">
                                          <p:stCondLst>
                                            <p:cond delay="650"/>
                                          </p:stCondLst>
                                        </p:cTn>
                                        <p:tgtEl>
                                          <p:spTgt spid="30"/>
                                        </p:tgtEl>
                                      </p:cBhvr>
                                      <p:to x="100000" y="60000"/>
                                    </p:animScale>
                                    <p:animScale>
                                      <p:cBhvr>
                                        <p:cTn id="48" dur="166" decel="50000">
                                          <p:stCondLst>
                                            <p:cond delay="676"/>
                                          </p:stCondLst>
                                        </p:cTn>
                                        <p:tgtEl>
                                          <p:spTgt spid="30"/>
                                        </p:tgtEl>
                                      </p:cBhvr>
                                      <p:to x="100000" y="100000"/>
                                    </p:animScale>
                                    <p:animScale>
                                      <p:cBhvr>
                                        <p:cTn id="49" dur="26">
                                          <p:stCondLst>
                                            <p:cond delay="1312"/>
                                          </p:stCondLst>
                                        </p:cTn>
                                        <p:tgtEl>
                                          <p:spTgt spid="30"/>
                                        </p:tgtEl>
                                      </p:cBhvr>
                                      <p:to x="100000" y="80000"/>
                                    </p:animScale>
                                    <p:animScale>
                                      <p:cBhvr>
                                        <p:cTn id="50" dur="166" decel="50000">
                                          <p:stCondLst>
                                            <p:cond delay="1338"/>
                                          </p:stCondLst>
                                        </p:cTn>
                                        <p:tgtEl>
                                          <p:spTgt spid="30"/>
                                        </p:tgtEl>
                                      </p:cBhvr>
                                      <p:to x="100000" y="100000"/>
                                    </p:animScale>
                                    <p:animScale>
                                      <p:cBhvr>
                                        <p:cTn id="51" dur="26">
                                          <p:stCondLst>
                                            <p:cond delay="1642"/>
                                          </p:stCondLst>
                                        </p:cTn>
                                        <p:tgtEl>
                                          <p:spTgt spid="30"/>
                                        </p:tgtEl>
                                      </p:cBhvr>
                                      <p:to x="100000" y="90000"/>
                                    </p:animScale>
                                    <p:animScale>
                                      <p:cBhvr>
                                        <p:cTn id="52" dur="166" decel="50000">
                                          <p:stCondLst>
                                            <p:cond delay="1668"/>
                                          </p:stCondLst>
                                        </p:cTn>
                                        <p:tgtEl>
                                          <p:spTgt spid="30"/>
                                        </p:tgtEl>
                                      </p:cBhvr>
                                      <p:to x="100000" y="100000"/>
                                    </p:animScale>
                                    <p:animScale>
                                      <p:cBhvr>
                                        <p:cTn id="53" dur="26">
                                          <p:stCondLst>
                                            <p:cond delay="1808"/>
                                          </p:stCondLst>
                                        </p:cTn>
                                        <p:tgtEl>
                                          <p:spTgt spid="30"/>
                                        </p:tgtEl>
                                      </p:cBhvr>
                                      <p:to x="100000" y="95000"/>
                                    </p:animScale>
                                    <p:animScale>
                                      <p:cBhvr>
                                        <p:cTn id="54" dur="166" decel="50000">
                                          <p:stCondLst>
                                            <p:cond delay="1834"/>
                                          </p:stCondLst>
                                        </p:cTn>
                                        <p:tgtEl>
                                          <p:spTgt spid="30"/>
                                        </p:tgtEl>
                                      </p:cBhvr>
                                      <p:to x="100000" y="100000"/>
                                    </p:animScale>
                                  </p:childTnLst>
                                </p:cTn>
                              </p:par>
                            </p:childTnLst>
                          </p:cTn>
                        </p:par>
                        <p:par>
                          <p:cTn id="55" fill="hold">
                            <p:stCondLst>
                              <p:cond delay="5000"/>
                            </p:stCondLst>
                            <p:childTnLst>
                              <p:par>
                                <p:cTn id="56" presetID="38" presetClass="entr" presetSubtype="0" accel="50000" fill="hold" grpId="0" nodeType="afterEffect">
                                  <p:stCondLst>
                                    <p:cond delay="0"/>
                                  </p:stCondLst>
                                  <p:iterate type="lt">
                                    <p:tmPct val="50000"/>
                                  </p:iterate>
                                  <p:childTnLst>
                                    <p:set>
                                      <p:cBhvr>
                                        <p:cTn id="57" dur="1" fill="hold">
                                          <p:stCondLst>
                                            <p:cond delay="0"/>
                                          </p:stCondLst>
                                        </p:cTn>
                                        <p:tgtEl>
                                          <p:spTgt spid="2"/>
                                        </p:tgtEl>
                                        <p:attrNameLst>
                                          <p:attrName>style.visibility</p:attrName>
                                        </p:attrNameLst>
                                      </p:cBhvr>
                                      <p:to>
                                        <p:strVal val="visible"/>
                                      </p:to>
                                    </p:set>
                                    <p:set>
                                      <p:cBhvr>
                                        <p:cTn id="58" dur="228" fill="hold">
                                          <p:stCondLst>
                                            <p:cond delay="0"/>
                                          </p:stCondLst>
                                        </p:cTn>
                                        <p:tgtEl>
                                          <p:spTgt spid="2"/>
                                        </p:tgtEl>
                                        <p:attrNameLst>
                                          <p:attrName>style.rotation</p:attrName>
                                        </p:attrNameLst>
                                      </p:cBhvr>
                                      <p:to>
                                        <p:strVal val="-45.0"/>
                                      </p:to>
                                    </p:set>
                                    <p:anim calcmode="lin" valueType="num">
                                      <p:cBhvr>
                                        <p:cTn id="59"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60"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61"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62"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TIP</a:t>
            </a:r>
            <a:endParaRPr lang="id-ID" dirty="0"/>
          </a:p>
        </p:txBody>
      </p:sp>
      <p:grpSp>
        <p:nvGrpSpPr>
          <p:cNvPr id="5" name="Group 27"/>
          <p:cNvGrpSpPr/>
          <p:nvPr/>
        </p:nvGrpSpPr>
        <p:grpSpPr>
          <a:xfrm>
            <a:off x="107505" y="771549"/>
            <a:ext cx="4536504" cy="4176461"/>
            <a:chOff x="6337108" y="2129498"/>
            <a:chExt cx="1540216" cy="1570953"/>
          </a:xfrm>
        </p:grpSpPr>
        <p:grpSp>
          <p:nvGrpSpPr>
            <p:cNvPr id="8" name="Group 13"/>
            <p:cNvGrpSpPr/>
            <p:nvPr/>
          </p:nvGrpSpPr>
          <p:grpSpPr>
            <a:xfrm>
              <a:off x="6337108" y="2129498"/>
              <a:ext cx="1540216" cy="1570953"/>
              <a:chOff x="3948362" y="2570685"/>
              <a:chExt cx="1973242" cy="2012621"/>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570685"/>
                <a:ext cx="1941921" cy="19419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Mezunların Kazandıkları Unvan ve Yaptıkları İşler: </a:t>
                </a:r>
                <a:r>
                  <a:rPr lang="tr-TR" sz="1400" dirty="0" smtClean="0">
                    <a:solidFill>
                      <a:schemeClr val="tx2">
                        <a:lumMod val="75000"/>
                      </a:schemeClr>
                    </a:solidFill>
                  </a:rPr>
                  <a:t>Tıp </a:t>
                </a:r>
                <a:r>
                  <a:rPr lang="tr-TR" sz="1600" dirty="0" smtClean="0">
                    <a:solidFill>
                      <a:schemeClr val="tx2">
                        <a:lumMod val="75000"/>
                      </a:schemeClr>
                    </a:solidFill>
                  </a:rPr>
                  <a:t>fakültesinden mezun olan öğrenciler Tıp doktoru </a:t>
                </a:r>
                <a:r>
                  <a:rPr lang="tr-TR" sz="1600" dirty="0" err="1" smtClean="0">
                    <a:solidFill>
                      <a:schemeClr val="tx2">
                        <a:lumMod val="75000"/>
                      </a:schemeClr>
                    </a:solidFill>
                  </a:rPr>
                  <a:t>ünvanıyla</a:t>
                </a:r>
                <a:r>
                  <a:rPr lang="tr-TR" sz="1600" dirty="0" smtClean="0">
                    <a:solidFill>
                      <a:schemeClr val="tx2">
                        <a:lumMod val="75000"/>
                      </a:schemeClr>
                    </a:solidFill>
                  </a:rPr>
                  <a:t> kamu ve özel sağlık kurumlarında pratisyen hekim olarak çalışma imkanına sahiptirler. Tıp Doktoru diplomasını alan mezunlar üniversitelerin Temel Tıp Bilimleri Bölümü’nde “Doktora” programlarına başvurabilirler. Uzmanlık eğitimi almak isteyen pratisyen hekimler, ÖSYM tarafından yapılan Tıpta Uzmanlık Sınavı (TUS) ile sağlık bakanlığı eğitim ve araştırma hastaneleri veya üniversite hastanelerinin kadrolarının herhangi bir alanında uzmanlık eğitimine devam edebilirler ve bu eğitimin sonunda “Uzman Hekim” </a:t>
                </a:r>
                <a:r>
                  <a:rPr lang="tr-TR" sz="1600" dirty="0" err="1" smtClean="0">
                    <a:solidFill>
                      <a:schemeClr val="tx2">
                        <a:lumMod val="75000"/>
                      </a:schemeClr>
                    </a:solidFill>
                  </a:rPr>
                  <a:t>ünvanı</a:t>
                </a:r>
                <a:r>
                  <a:rPr lang="tr-TR" sz="1600" dirty="0" smtClean="0">
                    <a:solidFill>
                      <a:schemeClr val="tx2">
                        <a:lumMod val="75000"/>
                      </a:schemeClr>
                    </a:solidFill>
                  </a:rPr>
                  <a:t> kazanırlar.</a:t>
                </a:r>
              </a:p>
              <a:p>
                <a:r>
                  <a:rPr lang="tr-TR" sz="1600" dirty="0" smtClean="0"/>
                  <a:t/>
                </a:r>
                <a:br>
                  <a:rPr lang="tr-TR" sz="1600" dirty="0" smtClean="0"/>
                </a:br>
                <a:endParaRPr lang="tr-TR" sz="1600" dirty="0" smtClean="0">
                  <a:solidFill>
                    <a:schemeClr val="tx1">
                      <a:lumMod val="95000"/>
                      <a:lumOff val="5000"/>
                    </a:schemeClr>
                  </a:solidFill>
                </a:endParaRPr>
              </a:p>
              <a:p>
                <a:pPr algn="ctr"/>
                <a:endParaRPr lang="id-ID" sz="1200" dirty="0">
                  <a:solidFill>
                    <a:schemeClr val="tx1">
                      <a:lumMod val="95000"/>
                      <a:lumOff val="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18" name="Group 23"/>
          <p:cNvGrpSpPr/>
          <p:nvPr/>
        </p:nvGrpSpPr>
        <p:grpSpPr>
          <a:xfrm>
            <a:off x="4716016" y="699542"/>
            <a:ext cx="4248471" cy="4248472"/>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Çalışma Alanları: </a:t>
              </a:r>
              <a:r>
                <a:rPr lang="tr-TR" dirty="0" smtClean="0">
                  <a:solidFill>
                    <a:schemeClr val="tx1">
                      <a:lumMod val="95000"/>
                      <a:lumOff val="5000"/>
                    </a:schemeClr>
                  </a:solidFill>
                </a:rPr>
                <a:t>Tıp fakültesinden mezun olan öğrenciler Tıp doktoru </a:t>
              </a:r>
              <a:r>
                <a:rPr lang="tr-TR" dirty="0" err="1" smtClean="0">
                  <a:solidFill>
                    <a:schemeClr val="tx1">
                      <a:lumMod val="95000"/>
                      <a:lumOff val="5000"/>
                    </a:schemeClr>
                  </a:solidFill>
                </a:rPr>
                <a:t>ünvanıyla</a:t>
              </a:r>
              <a:r>
                <a:rPr lang="tr-TR" dirty="0" smtClean="0">
                  <a:solidFill>
                    <a:schemeClr val="tx1">
                      <a:lumMod val="95000"/>
                      <a:lumOff val="5000"/>
                    </a:schemeClr>
                  </a:solidFill>
                </a:rPr>
                <a:t> kamu ve özel sağlık kurumlarında pratisyen hekim olarak çalışma imkanına sahiptirler. Tıp Doktoru diplomasını alan mezunlar üniversitelerin Temel Tıp Bilimleri Bölümü’nde “Doktora” programlarına başvurabilirler. Uzmanlık eğitimi almak isteyen pratisyen hekimler, ÖSYM tarafından yapılan Tıpta Uzmanlık Sınavı (TUS) ile sağlık bakanlığı eğitim ve araştırma hastaneleri veya üniversite hastanelerinin kadrolarının herhangi bir alanında uzmanlık eğitimine devam edebilirler ve bu eğitimin sonunda “Uzman Hekim” </a:t>
              </a:r>
              <a:r>
                <a:rPr lang="tr-TR" dirty="0" err="1" smtClean="0">
                  <a:solidFill>
                    <a:schemeClr val="tx1">
                      <a:lumMod val="95000"/>
                      <a:lumOff val="5000"/>
                    </a:schemeClr>
                  </a:solidFill>
                </a:rPr>
                <a:t>ünvanı</a:t>
              </a:r>
              <a:r>
                <a:rPr lang="tr-TR" dirty="0" smtClean="0">
                  <a:solidFill>
                    <a:schemeClr val="tx1">
                      <a:lumMod val="95000"/>
                      <a:lumOff val="5000"/>
                    </a:schemeClr>
                  </a:solidFill>
                </a:rPr>
                <a:t> kazanırlar</a:t>
              </a:r>
              <a:r>
                <a:rPr lang="tr-TR" sz="1200" dirty="0" smtClean="0"/>
                <a:t>.</a:t>
              </a:r>
            </a:p>
            <a:p>
              <a:pPr algn="ctr"/>
              <a:endParaRPr lang="id-ID" sz="1200" dirty="0"/>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1+#ppt_w/2"/>
                                          </p:val>
                                        </p:tav>
                                        <p:tav tm="100000">
                                          <p:val>
                                            <p:strVal val="#ppt_x"/>
                                          </p:val>
                                        </p:tav>
                                      </p:tavLst>
                                    </p:anim>
                                    <p:anim calcmode="lin" valueType="num">
                                      <p:cBhvr additive="base">
                                        <p:cTn id="13"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HUKUK</a:t>
            </a:r>
            <a:endParaRPr lang="id-ID" dirty="0"/>
          </a:p>
        </p:txBody>
      </p:sp>
      <p:sp>
        <p:nvSpPr>
          <p:cNvPr id="35" name="34 Oval"/>
          <p:cNvSpPr/>
          <p:nvPr/>
        </p:nvSpPr>
        <p:spPr>
          <a:xfrm>
            <a:off x="61575"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7" name="26 Grup"/>
          <p:cNvGrpSpPr/>
          <p:nvPr/>
        </p:nvGrpSpPr>
        <p:grpSpPr>
          <a:xfrm>
            <a:off x="815954" y="3992256"/>
            <a:ext cx="2194613" cy="699078"/>
            <a:chOff x="815954" y="3992256"/>
            <a:chExt cx="2194613" cy="699078"/>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815954" y="4188188"/>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29.435</a:t>
              </a:r>
              <a:endParaRPr lang="tr-TR" sz="2800" b="1" dirty="0">
                <a:solidFill>
                  <a:srgbClr val="9999FF"/>
                </a:solidFill>
              </a:endParaRPr>
            </a:p>
          </p:txBody>
        </p:sp>
      </p:grpSp>
      <p:grpSp>
        <p:nvGrpSpPr>
          <p:cNvPr id="26" name="25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43.000</a:t>
              </a:r>
              <a:endParaRPr lang="tr-TR" sz="2500" b="1" dirty="0">
                <a:solidFill>
                  <a:srgbClr val="FF9900"/>
                </a:solidFill>
              </a:endParaRPr>
            </a:p>
          </p:txBody>
        </p:sp>
      </p:grpSp>
      <p:grpSp>
        <p:nvGrpSpPr>
          <p:cNvPr id="23" name="22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    372*</a:t>
              </a:r>
              <a:endParaRPr lang="tr-TR" sz="2800" dirty="0">
                <a:solidFill>
                  <a:schemeClr val="accent1">
                    <a:lumMod val="75000"/>
                  </a:schemeClr>
                </a:solidFill>
              </a:endParaRPr>
            </a:p>
          </p:txBody>
        </p:sp>
      </p:grpSp>
      <p:grpSp>
        <p:nvGrpSpPr>
          <p:cNvPr id="24" name="23 Grup"/>
          <p:cNvGrpSpPr/>
          <p:nvPr/>
        </p:nvGrpSpPr>
        <p:grpSpPr>
          <a:xfrm>
            <a:off x="6516216" y="2499742"/>
            <a:ext cx="1539363" cy="694554"/>
            <a:chOff x="6516216"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516216"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EA</a:t>
              </a:r>
              <a:endParaRPr lang="tr-TR" sz="2800" b="1" dirty="0">
                <a:solidFill>
                  <a:schemeClr val="accent2">
                    <a:lumMod val="75000"/>
                  </a:schemeClr>
                </a:solidFill>
              </a:endParaRPr>
            </a:p>
          </p:txBody>
        </p:sp>
      </p:grpSp>
      <p:grpSp>
        <p:nvGrpSpPr>
          <p:cNvPr id="25" name="24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16.420</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3983519"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solidFill>
                  <a:schemeClr val="accent1">
                    <a:lumMod val="75000"/>
                  </a:schemeClr>
                </a:solidFill>
              </a:rPr>
              <a:t>Erzincan </a:t>
            </a:r>
            <a:r>
              <a:rPr lang="tr-TR" sz="2000" b="1" dirty="0" err="1" smtClean="0">
                <a:solidFill>
                  <a:schemeClr val="accent1">
                    <a:lumMod val="75000"/>
                  </a:schemeClr>
                </a:solidFill>
              </a:rPr>
              <a:t>Binali</a:t>
            </a:r>
            <a:r>
              <a:rPr lang="tr-TR" sz="2000" b="1" dirty="0" smtClean="0">
                <a:solidFill>
                  <a:schemeClr val="accent1">
                    <a:lumMod val="75000"/>
                  </a:schemeClr>
                </a:solidFill>
              </a:rPr>
              <a:t> Yıldırım Üniversitesi</a:t>
            </a:r>
            <a:endParaRPr lang="tr-TR" sz="1900" b="1" dirty="0">
              <a:solidFill>
                <a:schemeClr val="accent1">
                  <a:lumMod val="75000"/>
                </a:schemeClr>
              </a:solidFill>
            </a:endParaRPr>
          </a:p>
        </p:txBody>
      </p:sp>
    </p:spTree>
    <p:extLst>
      <p:ext uri="{BB962C8B-B14F-4D97-AF65-F5344CB8AC3E}">
        <p14:creationId xmlns="" xmlns:p14="http://schemas.microsoft.com/office/powerpoint/2010/main" val="256135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1000" fill="hold"/>
                                        <p:tgtEl>
                                          <p:spTgt spid="24"/>
                                        </p:tgtEl>
                                        <p:attrNameLst>
                                          <p:attrName>ppt_x</p:attrName>
                                        </p:attrNameLst>
                                      </p:cBhvr>
                                      <p:tavLst>
                                        <p:tav tm="0">
                                          <p:val>
                                            <p:strVal val="1+#ppt_w/2"/>
                                          </p:val>
                                        </p:tav>
                                        <p:tav tm="100000">
                                          <p:val>
                                            <p:strVal val="#ppt_x"/>
                                          </p:val>
                                        </p:tav>
                                      </p:tavLst>
                                    </p:anim>
                                    <p:anim calcmode="lin" valueType="num">
                                      <p:cBhvr additive="base">
                                        <p:cTn id="29" dur="10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1000" fill="hold"/>
                                        <p:tgtEl>
                                          <p:spTgt spid="23"/>
                                        </p:tgtEl>
                                        <p:attrNameLst>
                                          <p:attrName>ppt_x</p:attrName>
                                        </p:attrNameLst>
                                      </p:cBhvr>
                                      <p:tavLst>
                                        <p:tav tm="0">
                                          <p:val>
                                            <p:strVal val="#ppt_x"/>
                                          </p:val>
                                        </p:tav>
                                        <p:tav tm="100000">
                                          <p:val>
                                            <p:strVal val="#ppt_x"/>
                                          </p:val>
                                        </p:tav>
                                      </p:tavLst>
                                    </p:anim>
                                    <p:anim calcmode="lin" valueType="num">
                                      <p:cBhvr additive="base">
                                        <p:cTn id="34" dur="10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0-#ppt_w/2"/>
                                          </p:val>
                                        </p:tav>
                                        <p:tav tm="100000">
                                          <p:val>
                                            <p:strVal val="#ppt_x"/>
                                          </p:val>
                                        </p:tav>
                                      </p:tavLst>
                                    </p:anim>
                                    <p:anim calcmode="lin" valueType="num">
                                      <p:cBhvr additive="base">
                                        <p:cTn id="39" dur="10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1000" fill="hold"/>
                                        <p:tgtEl>
                                          <p:spTgt spid="25"/>
                                        </p:tgtEl>
                                        <p:attrNameLst>
                                          <p:attrName>ppt_x</p:attrName>
                                        </p:attrNameLst>
                                      </p:cBhvr>
                                      <p:tavLst>
                                        <p:tav tm="0">
                                          <p:val>
                                            <p:strVal val="#ppt_x"/>
                                          </p:val>
                                        </p:tav>
                                        <p:tav tm="100000">
                                          <p:val>
                                            <p:strVal val="#ppt_x"/>
                                          </p:val>
                                        </p:tav>
                                      </p:tavLst>
                                    </p:anim>
                                    <p:anim calcmode="lin" valueType="num">
                                      <p:cBhvr additive="base">
                                        <p:cTn id="49" dur="1000" fill="hold"/>
                                        <p:tgtEl>
                                          <p:spTgt spid="25"/>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1"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heel(4)">
                                      <p:cBhvr>
                                        <p:cTn id="5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HUKUK</a:t>
            </a:r>
            <a:endParaRPr lang="id-ID" dirty="0"/>
          </a:p>
        </p:txBody>
      </p:sp>
      <p:grpSp>
        <p:nvGrpSpPr>
          <p:cNvPr id="3" name="Group 18"/>
          <p:cNvGrpSpPr/>
          <p:nvPr/>
        </p:nvGrpSpPr>
        <p:grpSpPr>
          <a:xfrm>
            <a:off x="179512" y="699543"/>
            <a:ext cx="8856984" cy="1224135"/>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Programın Amacı:</a:t>
              </a:r>
              <a:r>
                <a:rPr lang="tr-TR" sz="1800" dirty="0" smtClean="0"/>
                <a:t> </a:t>
              </a:r>
              <a:r>
                <a:rPr lang="tr-TR" sz="1800" dirty="0" smtClean="0">
                  <a:solidFill>
                    <a:schemeClr val="tx2">
                      <a:lumMod val="75000"/>
                    </a:schemeClr>
                  </a:solidFill>
                </a:rPr>
                <a:t>Hukuk programının amacı, toplumda bireylerin birbirleri ile ve devletle veya devletlerin birbirleriyle ilişkilerini düzenleyen yasaların uygulanması sırasında ortaya çıkacak anlaşmazlıkların çözümü konusunda çalışacak hukukçuları yetiştirmek ve bu alanda araştırma yapmaktır.</a:t>
              </a:r>
              <a:endParaRPr lang="id-ID" sz="1800"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12" y="1995686"/>
            <a:ext cx="8856984" cy="1337488"/>
            <a:chOff x="395536" y="771551"/>
            <a:chExt cx="8424936" cy="144039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440391"/>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800" dirty="0" smtClean="0"/>
                <a:t>Hukuk programında hukuk felsefesi ve sosyolojisi, Türk hukuk tarihi, anayasa hukuku, Roma özel hukuku, medeni hukuk, idare hukuku, devletler umumi hukuku, İslam hukuku, borçlar hukuku, ceza hukuku, ticaret hukuku ve vergi hukuku gibi meslek dersleri verilir. </a:t>
              </a:r>
              <a:endParaRPr lang="tr-TR" sz="18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363835"/>
            <a:ext cx="8856984" cy="1584179"/>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208722"/>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1800" dirty="0" smtClean="0"/>
                <a:t>Sosyal Bilimlere ilgi duyması, başkalarını anlayabilmesi ve etkileyebilmesi, ikna gücü yüksek olması, düşüncelerini sözel olarak iyi ifade edebilmesi, sağlam bir mantık ve sezgi gücüne sahip olması, objektif olması, değişik görüş ve yeniliklere açık olması, okuma ve araştırmayı sevmesi, olaylar arasında ilişki kurabilme yeteneğine sahip olması, yorum yapma ve değerlendirme gücü yüksek olması.</a:t>
              </a:r>
              <a:endParaRPr lang="tr-TR" sz="1800"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HUKUK</a:t>
            </a:r>
            <a:endParaRPr lang="id-ID" dirty="0"/>
          </a:p>
        </p:txBody>
      </p:sp>
      <p:grpSp>
        <p:nvGrpSpPr>
          <p:cNvPr id="3" name="Group 27"/>
          <p:cNvGrpSpPr/>
          <p:nvPr/>
        </p:nvGrpSpPr>
        <p:grpSpPr>
          <a:xfrm>
            <a:off x="107504" y="774245"/>
            <a:ext cx="4320480" cy="4101755"/>
            <a:chOff x="6337108" y="2157598"/>
            <a:chExt cx="1540216" cy="1542852"/>
          </a:xfrm>
        </p:grpSpPr>
        <p:grpSp>
          <p:nvGrpSpPr>
            <p:cNvPr id="4" name="Group 13"/>
            <p:cNvGrpSpPr/>
            <p:nvPr/>
          </p:nvGrpSpPr>
          <p:grpSpPr>
            <a:xfrm>
              <a:off x="6337108" y="2157598"/>
              <a:ext cx="1540216" cy="1542852"/>
              <a:chOff x="3948362" y="2606686"/>
              <a:chExt cx="1973242" cy="1976620"/>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6686"/>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Mezunların Kazandıkları Unvan ve Yaptıkları </a:t>
                </a:r>
                <a:r>
                  <a:rPr lang="tr-TR" sz="18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İşler</a:t>
                </a:r>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 </a:t>
                </a:r>
                <a:r>
                  <a:rPr lang="tr-TR" sz="1700" dirty="0" smtClean="0">
                    <a:solidFill>
                      <a:schemeClr val="tx2">
                        <a:lumMod val="75000"/>
                      </a:schemeClr>
                    </a:solidFill>
                  </a:rPr>
                  <a:t>Mezunlar, </a:t>
                </a:r>
                <a:r>
                  <a:rPr lang="tr-TR" sz="1700" dirty="0" err="1" smtClean="0">
                    <a:solidFill>
                      <a:schemeClr val="tx2">
                        <a:lumMod val="75000"/>
                      </a:schemeClr>
                    </a:solidFill>
                  </a:rPr>
                  <a:t>genelikle</a:t>
                </a:r>
                <a:r>
                  <a:rPr lang="tr-TR" sz="1700" dirty="0" smtClean="0">
                    <a:solidFill>
                      <a:schemeClr val="tx2">
                        <a:lumMod val="75000"/>
                      </a:schemeClr>
                    </a:solidFill>
                  </a:rPr>
                  <a:t> ‘Hakim’, ‘Savcı’ ve ‘Avukat’ unvanı ile çalışmaktadır. Bir kısmı da ‘Danışman’ olarak görev yapar. Avukat olmak isteyenler, bir yıllık staj süresinin yarısını mahkemelerde yarısını da tecrübeli bir avukatın yanında geçirirler. Hakim veya savcı olmak isteyen kişiler gerekli nitelikleri taşımları halinde yazılı sınav ve sözlü mülakat aşamalarını geçtikten sonra başlayan staj dönemini ve staj sonunda yapılan sınavı tamamladığı takdirde mesleğe kabul edilir</a:t>
                </a:r>
                <a:r>
                  <a:rPr lang="tr-TR" sz="1800" dirty="0" smtClean="0"/>
                  <a:t>.</a:t>
                </a:r>
                <a:r>
                  <a:rPr lang="tr-TR" sz="1800" dirty="0" smtClean="0">
                    <a:solidFill>
                      <a:schemeClr val="tx2">
                        <a:lumMod val="75000"/>
                      </a:schemeClr>
                    </a:solidFill>
                  </a:rPr>
                  <a:t> </a:t>
                </a:r>
                <a:br>
                  <a:rPr lang="tr-TR" sz="1800" dirty="0" smtClean="0">
                    <a:solidFill>
                      <a:schemeClr val="tx2">
                        <a:lumMod val="75000"/>
                      </a:schemeClr>
                    </a:solidFill>
                  </a:rPr>
                </a:br>
                <a:endParaRPr lang="tr-TR" sz="1800" dirty="0" smtClean="0">
                  <a:solidFill>
                    <a:schemeClr val="tx2">
                      <a:lumMod val="75000"/>
                    </a:schemeClr>
                  </a:solidFill>
                </a:endParaRPr>
              </a:p>
              <a:p>
                <a:pPr algn="just"/>
                <a:endParaRPr lang="id-ID" sz="1600" dirty="0">
                  <a:solidFill>
                    <a:schemeClr val="tx2">
                      <a:lumMod val="7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572000" y="699542"/>
            <a:ext cx="4427984" cy="4248472"/>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Çalışma Alanları:</a:t>
              </a:r>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 </a:t>
              </a:r>
              <a:r>
                <a:rPr lang="tr-TR" dirty="0" smtClean="0">
                  <a:solidFill>
                    <a:schemeClr val="tx2">
                      <a:lumMod val="75000"/>
                    </a:schemeClr>
                  </a:solidFill>
                </a:rPr>
                <a:t>Avukatlar kendilerine büro açabilecekleri gibi, kamu kuruluşları veya özel kuruluşlarda avukat veya hukuk müşaviri olarak da görev alabilirler. Avukatlar insanların ya da firmaların hukuki sorunlarıyla uğraşırlar. Avukatlık genellikle serbest yürütülen bir meslektir. İş bulma olanağı ve kazanç durumu, bulunulan bölgenin ekonomik ve toplumsal koşullarına ve avukatın yeteneklerine bağlıdır. Bunun dışında, hukuk fakültesini bitirenler, kaymakamlık, noterlik, müfettişlik, Dışişleri Bakanlığı’nda çeşitli kademelerde memurluk gibi alanlarda da çalışabilmektedirler. Hukuk iş alanı geniş olan bir bölümdür. Hem kamu kuruluşlarında hem de özel şirketlerde çalışma imkanı vardır. Hakimlere ve savcılara kendi yasaları hükümlerince bazı maddi ayrıcalıklar tanınmıştır.</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REHBERLİK VE PSİ. DAN.</a:t>
            </a:r>
            <a:endParaRPr lang="id-ID" dirty="0"/>
          </a:p>
        </p:txBody>
      </p:sp>
      <p:sp>
        <p:nvSpPr>
          <p:cNvPr id="35" name="34 Oval"/>
          <p:cNvSpPr/>
          <p:nvPr/>
        </p:nvSpPr>
        <p:spPr>
          <a:xfrm>
            <a:off x="61575"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6" name="25 Grup"/>
          <p:cNvGrpSpPr/>
          <p:nvPr/>
        </p:nvGrpSpPr>
        <p:grpSpPr>
          <a:xfrm>
            <a:off x="815954" y="3992256"/>
            <a:ext cx="2194613" cy="699078"/>
            <a:chOff x="815954" y="3992256"/>
            <a:chExt cx="2194613" cy="699078"/>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815954" y="4188188"/>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72.449</a:t>
              </a:r>
              <a:endParaRPr lang="tr-TR" sz="2800" b="1" dirty="0">
                <a:solidFill>
                  <a:srgbClr val="9999FF"/>
                </a:solidFill>
              </a:endParaRPr>
            </a:p>
          </p:txBody>
        </p:sp>
      </p:grpSp>
      <p:grpSp>
        <p:nvGrpSpPr>
          <p:cNvPr id="27" name="26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150.300</a:t>
              </a:r>
              <a:endParaRPr lang="tr-TR" sz="2500" b="1" dirty="0">
                <a:solidFill>
                  <a:srgbClr val="FF9900"/>
                </a:solidFill>
              </a:endParaRPr>
            </a:p>
          </p:txBody>
        </p:sp>
      </p:grpSp>
      <p:grpSp>
        <p:nvGrpSpPr>
          <p:cNvPr id="23" name="22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312,74*</a:t>
              </a:r>
              <a:endParaRPr lang="tr-TR" sz="2800" dirty="0">
                <a:solidFill>
                  <a:schemeClr val="accent1">
                    <a:lumMod val="75000"/>
                  </a:schemeClr>
                </a:solidFill>
              </a:endParaRPr>
            </a:p>
          </p:txBody>
        </p:sp>
      </p:grpSp>
      <p:grpSp>
        <p:nvGrpSpPr>
          <p:cNvPr id="24" name="23 Grup"/>
          <p:cNvGrpSpPr/>
          <p:nvPr/>
        </p:nvGrpSpPr>
        <p:grpSpPr>
          <a:xfrm>
            <a:off x="6516216" y="2499742"/>
            <a:ext cx="1539363" cy="694554"/>
            <a:chOff x="6516216"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516216"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EA</a:t>
              </a:r>
              <a:endParaRPr lang="tr-TR" sz="2800" b="1" dirty="0">
                <a:solidFill>
                  <a:schemeClr val="accent2">
                    <a:lumMod val="75000"/>
                  </a:schemeClr>
                </a:solidFill>
              </a:endParaRPr>
            </a:p>
          </p:txBody>
        </p:sp>
      </p:grpSp>
      <p:grpSp>
        <p:nvGrpSpPr>
          <p:cNvPr id="25" name="24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7.314</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4254491" cy="364647"/>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*Kars Kafkas Üniversitesi (İkinci Öğretim)</a:t>
            </a:r>
            <a:endParaRPr lang="tr-TR" sz="1900" b="1" dirty="0">
              <a:solidFill>
                <a:schemeClr val="accent1">
                  <a:lumMod val="75000"/>
                </a:schemeClr>
              </a:solidFill>
            </a:endParaRPr>
          </a:p>
        </p:txBody>
      </p:sp>
    </p:spTree>
    <p:extLst>
      <p:ext uri="{BB962C8B-B14F-4D97-AF65-F5344CB8AC3E}">
        <p14:creationId xmlns="" xmlns:p14="http://schemas.microsoft.com/office/powerpoint/2010/main" val="256135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1000"/>
                                        <p:tgtEl>
                                          <p:spTgt spid="50"/>
                                        </p:tgtEl>
                                        <p:attrNameLst>
                                          <p:attrName>ppt_y</p:attrName>
                                        </p:attrNameLst>
                                      </p:cBhvr>
                                      <p:tavLst>
                                        <p:tav tm="0">
                                          <p:val>
                                            <p:strVal val="#ppt_y+#ppt_h*1.125000"/>
                                          </p:val>
                                        </p:tav>
                                        <p:tav tm="100000">
                                          <p:val>
                                            <p:strVal val="#ppt_y"/>
                                          </p:val>
                                        </p:tav>
                                      </p:tavLst>
                                    </p:anim>
                                    <p:animEffect transition="in" filter="wipe(up)">
                                      <p:cBhvr>
                                        <p:cTn id="13" dur="1000"/>
                                        <p:tgtEl>
                                          <p:spTgt spid="50"/>
                                        </p:tgtEl>
                                      </p:cBhvr>
                                    </p:animEffect>
                                  </p:childTnLst>
                                </p:cTn>
                              </p:par>
                              <p:par>
                                <p:cTn id="14" presetID="12" presetClass="entr" presetSubtype="4" fill="hold" grpId="0" nodeType="withEffect">
                                  <p:stCondLst>
                                    <p:cond delay="25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p:tgtEl>
                                          <p:spTgt spid="51"/>
                                        </p:tgtEl>
                                        <p:attrNameLst>
                                          <p:attrName>ppt_y</p:attrName>
                                        </p:attrNameLst>
                                      </p:cBhvr>
                                      <p:tavLst>
                                        <p:tav tm="0">
                                          <p:val>
                                            <p:strVal val="#ppt_y+#ppt_h*1.125000"/>
                                          </p:val>
                                        </p:tav>
                                        <p:tav tm="100000">
                                          <p:val>
                                            <p:strVal val="#ppt_y"/>
                                          </p:val>
                                        </p:tav>
                                      </p:tavLst>
                                    </p:anim>
                                    <p:animEffect transition="in" filter="wipe(up)">
                                      <p:cBhvr>
                                        <p:cTn id="17" dur="500"/>
                                        <p:tgtEl>
                                          <p:spTgt spid="51"/>
                                        </p:tgtEl>
                                      </p:cBhvr>
                                    </p:animEffect>
                                  </p:childTnLst>
                                </p:cTn>
                              </p:par>
                              <p:par>
                                <p:cTn id="18" presetID="12" presetClass="entr" presetSubtype="4" fill="hold" grpId="0" nodeType="withEffect">
                                  <p:stCondLst>
                                    <p:cond delay="50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p:tgtEl>
                                          <p:spTgt spid="52"/>
                                        </p:tgtEl>
                                        <p:attrNameLst>
                                          <p:attrName>ppt_y</p:attrName>
                                        </p:attrNameLst>
                                      </p:cBhvr>
                                      <p:tavLst>
                                        <p:tav tm="0">
                                          <p:val>
                                            <p:strVal val="#ppt_y+#ppt_h*1.125000"/>
                                          </p:val>
                                        </p:tav>
                                        <p:tav tm="100000">
                                          <p:val>
                                            <p:strVal val="#ppt_y"/>
                                          </p:val>
                                        </p:tav>
                                      </p:tavLst>
                                    </p:anim>
                                    <p:animEffect transition="in" filter="wipe(up)">
                                      <p:cBhvr>
                                        <p:cTn id="21" dur="500"/>
                                        <p:tgtEl>
                                          <p:spTgt spid="52"/>
                                        </p:tgtEl>
                                      </p:cBhvr>
                                    </p:animEffect>
                                  </p:childTnLst>
                                </p:cTn>
                              </p:par>
                              <p:par>
                                <p:cTn id="22" presetID="12" presetClass="entr" presetSubtype="4" fill="hold" grpId="0" nodeType="withEffect">
                                  <p:stCondLst>
                                    <p:cond delay="50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p:tgtEl>
                                          <p:spTgt spid="53"/>
                                        </p:tgtEl>
                                        <p:attrNameLst>
                                          <p:attrName>ppt_y</p:attrName>
                                        </p:attrNameLst>
                                      </p:cBhvr>
                                      <p:tavLst>
                                        <p:tav tm="0">
                                          <p:val>
                                            <p:strVal val="#ppt_y+#ppt_h*1.125000"/>
                                          </p:val>
                                        </p:tav>
                                        <p:tav tm="100000">
                                          <p:val>
                                            <p:strVal val="#ppt_y"/>
                                          </p:val>
                                        </p:tav>
                                      </p:tavLst>
                                    </p:anim>
                                    <p:animEffect transition="in" filter="wipe(up)">
                                      <p:cBhvr>
                                        <p:cTn id="25" dur="500"/>
                                        <p:tgtEl>
                                          <p:spTgt spid="53"/>
                                        </p:tgtEl>
                                      </p:cBhvr>
                                    </p:animEffect>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1000" fill="hold"/>
                                        <p:tgtEl>
                                          <p:spTgt spid="24"/>
                                        </p:tgtEl>
                                        <p:attrNameLst>
                                          <p:attrName>ppt_x</p:attrName>
                                        </p:attrNameLst>
                                      </p:cBhvr>
                                      <p:tavLst>
                                        <p:tav tm="0">
                                          <p:val>
                                            <p:strVal val="1+#ppt_w/2"/>
                                          </p:val>
                                        </p:tav>
                                        <p:tav tm="100000">
                                          <p:val>
                                            <p:strVal val="#ppt_x"/>
                                          </p:val>
                                        </p:tav>
                                      </p:tavLst>
                                    </p:anim>
                                    <p:anim calcmode="lin" valueType="num">
                                      <p:cBhvr additive="base">
                                        <p:cTn id="30" dur="1000" fill="hold"/>
                                        <p:tgtEl>
                                          <p:spTgt spid="2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1"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ppt_x"/>
                                          </p:val>
                                        </p:tav>
                                        <p:tav tm="100000">
                                          <p:val>
                                            <p:strVal val="#ppt_x"/>
                                          </p:val>
                                        </p:tav>
                                      </p:tavLst>
                                    </p:anim>
                                    <p:anim calcmode="lin" valueType="num">
                                      <p:cBhvr additive="base">
                                        <p:cTn id="35" dur="1000" fill="hold"/>
                                        <p:tgtEl>
                                          <p:spTgt spid="23"/>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0-#ppt_w/2"/>
                                          </p:val>
                                        </p:tav>
                                        <p:tav tm="100000">
                                          <p:val>
                                            <p:strVal val="#ppt_x"/>
                                          </p:val>
                                        </p:tav>
                                      </p:tavLst>
                                    </p:anim>
                                    <p:anim calcmode="lin" valueType="num">
                                      <p:cBhvr additive="base">
                                        <p:cTn id="40" dur="1000" fill="hold"/>
                                        <p:tgtEl>
                                          <p:spTgt spid="27"/>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1000" fill="hold"/>
                                        <p:tgtEl>
                                          <p:spTgt spid="25"/>
                                        </p:tgtEl>
                                        <p:attrNameLst>
                                          <p:attrName>ppt_x</p:attrName>
                                        </p:attrNameLst>
                                      </p:cBhvr>
                                      <p:tavLst>
                                        <p:tav tm="0">
                                          <p:val>
                                            <p:strVal val="#ppt_x"/>
                                          </p:val>
                                        </p:tav>
                                        <p:tav tm="100000">
                                          <p:val>
                                            <p:strVal val="#ppt_x"/>
                                          </p:val>
                                        </p:tav>
                                      </p:tavLst>
                                    </p:anim>
                                    <p:anim calcmode="lin" valueType="num">
                                      <p:cBhvr additive="base">
                                        <p:cTn id="50" dur="1000" fill="hold"/>
                                        <p:tgtEl>
                                          <p:spTgt spid="25"/>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1" presetClass="entr" presetSubtype="4"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heel(4)">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REHBERLİK VE PSİKJOLOJİK DANIŞMANLIK</a:t>
            </a:r>
            <a:endParaRPr lang="id-ID" sz="2800" dirty="0"/>
          </a:p>
        </p:txBody>
      </p:sp>
      <p:grpSp>
        <p:nvGrpSpPr>
          <p:cNvPr id="3" name="Group 18"/>
          <p:cNvGrpSpPr/>
          <p:nvPr/>
        </p:nvGrpSpPr>
        <p:grpSpPr>
          <a:xfrm>
            <a:off x="179512" y="555527"/>
            <a:ext cx="8856984" cy="1368152"/>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400" dirty="0" smtClean="0">
                  <a:solidFill>
                    <a:schemeClr val="tx2">
                      <a:lumMod val="75000"/>
                    </a:schemeClr>
                  </a:solidFill>
                </a:rPr>
                <a:t> </a:t>
              </a:r>
              <a:r>
                <a:rPr lang="tr-TR" dirty="0" smtClean="0">
                  <a:solidFill>
                    <a:schemeClr val="tx2">
                      <a:lumMod val="75000"/>
                    </a:schemeClr>
                  </a:solidFill>
                </a:rPr>
                <a:t>Programın amacı öğrencileri, bireylerin akademik, mesleki,kişisel ve sosyal gereksinimlerine yönelik hizmet veren psikolojik danışmanlar olmaları için gerekli kuramsal bilgi ve becerilerle donatmaktır. Bireylerin gelişimlerini ve çevrelerine uyumlarını güçleştiren faktörleri ortadan kaldırarak, onlara en üst düzeyde gelişme ortamı sağlama; gizil güçlerini geliştirebilecekleri eğitim programlarına ve mesleklere yönelmelerine yardımcı olma konusunda eğitim yapmaktır. </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12" y="2067694"/>
            <a:ext cx="8856984" cy="1368152"/>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121843"/>
            </a:xfrm>
            <a:prstGeom prst="rect">
              <a:avLst/>
            </a:prstGeom>
          </p:spPr>
          <p:txBody>
            <a:bodyPr wrap="square">
              <a:spAutoFit/>
            </a:bodyPr>
            <a:lstStyle/>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smtClean="0"/>
                <a:t>Rehberlik ve psikolojik danışmanlık programlarında eğitime giriş, eğitim sosyolojisi, eğitim felsefesi, eğitim tarihi, istatistik ve araştırma gibi temel dersler yanında, öğrenme psikolojisi, çocukluk, gençlik psikolojisi, sosyal psikoloji, ölçme ve değerlendirme, psikometri, ruh sağlığı, rehberlik, psikolojik danışma mesleki rehberlik, özel eğitim programları, uyumsuz çocukların eğitimi, zihin özürlü çocukların eğitimi gibi alan dersleri okutulmakta ve uygulamalar yaptırılmaktadır.</a:t>
              </a:r>
              <a:endParaRPr lang="tr-TR"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507851"/>
            <a:ext cx="8856984" cy="1440163"/>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032449"/>
            </a:xfrm>
            <a:prstGeom prst="rect">
              <a:avLst/>
            </a:prstGeom>
          </p:spPr>
          <p:txBody>
            <a:bodyPr wrap="square">
              <a:spAutoFit/>
            </a:bodyP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smtClean="0"/>
                <a:t>Rehberlik ve psikolojik danışmanlık programına girmek isteyen bir kimsenin normalin üzerinde bir genel akademik yeteneğe sahip, sosyal bilimlere, özellikle psikolojiye ilgili ve bu alanda yetişmiş, hoşgörü sahibi, sabırlı, insanlara içten sevgi ve saygı duyan, dinlemesini bilen, kendinden hoşnut, başkalarını oldukları gibi kabul edebilen bir kimse olmalıdır. İnsanlara yardım etmekten hoşlanan bir kimse için rehberlik, doyum sağlayıcı bir çalışma alanı olabilir.</a:t>
              </a:r>
              <a:endParaRPr lang="tr-TR" dirty="0"/>
            </a:p>
          </p:txBody>
        </p:sp>
      </p:grpSp>
    </p:spTree>
    <p:extLst>
      <p:ext uri="{BB962C8B-B14F-4D97-AF65-F5344CB8AC3E}">
        <p14:creationId xmlns="" xmlns:p14="http://schemas.microsoft.com/office/powerpoint/2010/main" val="3945657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3194</Words>
  <Application>Microsoft Office PowerPoint</Application>
  <PresentationFormat>Ekran Gösterisi (16:9)</PresentationFormat>
  <Paragraphs>313</Paragraphs>
  <Slides>35</Slides>
  <Notes>11</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Slayt 1</vt:lpstr>
      <vt:lpstr>TIP</vt:lpstr>
      <vt:lpstr>TIP</vt:lpstr>
      <vt:lpstr>TIP</vt:lpstr>
      <vt:lpstr>HUKUK</vt:lpstr>
      <vt:lpstr>HUKUK</vt:lpstr>
      <vt:lpstr>HUKUK</vt:lpstr>
      <vt:lpstr>             REHBERLİK VE PSİ. DAN.</vt:lpstr>
      <vt:lpstr>REHBERLİK VE PSİKJOLOJİK DANIŞMANLIK</vt:lpstr>
      <vt:lpstr>REHBERLİK VE PSİKJOLOJİK DANIŞMANLIK</vt:lpstr>
      <vt:lpstr>             MİMARLIK</vt:lpstr>
      <vt:lpstr>MİMARLIK</vt:lpstr>
      <vt:lpstr>MİMARLIK</vt:lpstr>
      <vt:lpstr>             ÖZEL EĞİTİM ÖĞRETMENLİĞİ</vt:lpstr>
      <vt:lpstr>ÖZEL EĞİTİM ÖĞRETMENLİĞİ</vt:lpstr>
      <vt:lpstr>ÖZEL EĞİTİM ÖĞRETMENLİĞİ</vt:lpstr>
      <vt:lpstr>             DİŞ HEKİMLİĞİ</vt:lpstr>
      <vt:lpstr>DİŞ HEKİMLİĞİ</vt:lpstr>
      <vt:lpstr>DİŞ HEKİMLİĞİ</vt:lpstr>
      <vt:lpstr>            ECZACILIK</vt:lpstr>
      <vt:lpstr>ECZACILIK</vt:lpstr>
      <vt:lpstr>ECZACILIK</vt:lpstr>
      <vt:lpstr>          HEMŞİRELİK</vt:lpstr>
      <vt:lpstr>HEMŞİRELİK</vt:lpstr>
      <vt:lpstr>HEMŞİRELİK</vt:lpstr>
      <vt:lpstr>          PSİKOLOJİ</vt:lpstr>
      <vt:lpstr>PSİKOLOJİ</vt:lpstr>
      <vt:lpstr>PSİKOLOJİ</vt:lpstr>
      <vt:lpstr>          ERGOTERAPİ</vt:lpstr>
      <vt:lpstr>ERGOTERAPİ</vt:lpstr>
      <vt:lpstr>ERGOTERAPİ</vt:lpstr>
      <vt:lpstr>        BİLGİSAYAR MÜHENDİSLİĞİ</vt:lpstr>
      <vt:lpstr>BİLGİSAYAR MÜHENDİSLİĞİ</vt:lpstr>
      <vt:lpstr>BİLGİSAYAR MÜHENDİSLİĞİ</vt:lpstr>
      <vt:lpstr>SUNUMUMUZ BİTMİŞTİR…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dc:title>
  <dc:creator>muhammed</dc:creator>
  <cp:lastModifiedBy>muhammed</cp:lastModifiedBy>
  <cp:revision>58</cp:revision>
  <dcterms:created xsi:type="dcterms:W3CDTF">2018-10-31T18:46:26Z</dcterms:created>
  <dcterms:modified xsi:type="dcterms:W3CDTF">2018-11-15T19:52:08Z</dcterms:modified>
</cp:coreProperties>
</file>